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480" r:id="rId2"/>
    <p:sldId id="481" r:id="rId3"/>
    <p:sldId id="3999" r:id="rId4"/>
    <p:sldId id="486" r:id="rId5"/>
    <p:sldId id="487" r:id="rId6"/>
    <p:sldId id="489" r:id="rId7"/>
    <p:sldId id="490" r:id="rId8"/>
    <p:sldId id="493" r:id="rId9"/>
    <p:sldId id="3998" r:id="rId10"/>
    <p:sldId id="335" r:id="rId11"/>
    <p:sldId id="336" r:id="rId12"/>
    <p:sldId id="337" r:id="rId13"/>
    <p:sldId id="4001" r:id="rId14"/>
    <p:sldId id="338" r:id="rId15"/>
    <p:sldId id="339" r:id="rId16"/>
    <p:sldId id="340" r:id="rId17"/>
    <p:sldId id="341" r:id="rId18"/>
    <p:sldId id="4003" r:id="rId19"/>
    <p:sldId id="343" r:id="rId20"/>
    <p:sldId id="344" r:id="rId21"/>
    <p:sldId id="4002" r:id="rId22"/>
    <p:sldId id="345" r:id="rId23"/>
    <p:sldId id="346" r:id="rId24"/>
    <p:sldId id="347" r:id="rId25"/>
    <p:sldId id="348" r:id="rId26"/>
    <p:sldId id="263" r:id="rId2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078"/>
    <a:srgbClr val="76D6FF"/>
    <a:srgbClr val="009051"/>
    <a:srgbClr val="929000"/>
    <a:srgbClr val="D883FF"/>
    <a:srgbClr val="FFD579"/>
    <a:srgbClr val="FF7E79"/>
    <a:srgbClr val="506078"/>
    <a:srgbClr val="007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5"/>
    <p:restoredTop sz="83888" autoAdjust="0"/>
  </p:normalViewPr>
  <p:slideViewPr>
    <p:cSldViewPr snapToGrid="0" snapToObjects="1">
      <p:cViewPr varScale="1">
        <p:scale>
          <a:sx n="109" d="100"/>
          <a:sy n="109" d="100"/>
        </p:scale>
        <p:origin x="1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40.wmf"/><Relationship Id="rId4" Type="http://schemas.openxmlformats.org/officeDocument/2006/relationships/image" Target="../media/image38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04:45:20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24575,'8'0'0,"0"0"0,14 0 0,-3 0 0,-5 0 0,-1 0 0,-5 0 0,5 0 0,-4 0 0,1 8 0,-3-2 0,-2 11 0,4-2 0,1 8 0,-1-3 0,1 4 0,-1 0 0,-3-4 0,-2 4 0,-4-6 0,0 6 0,0 1 0,0 6 0,0-6 0,0 4 0,0-9 0,0 9 0,0-13 0,0 6 0,0-12 0,0 3 0,0-5 0,0 0 0,0-3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04:45:2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24575,'8'0'0,"0"4"0,5 1 0,-4 3 0,4 1 0,-5 0 0,5-1 0,-3 1 0,3-1 0,-5 1 0,0-1 0,1 1 0,-1-1 0,0 0 0,0 0 0,0-3 0,-3 2 0,-2-9 0,-3 1 0,0-7 0,0-1 0,0 1 0,0 0 0,0-1 0,0 1 0,0 0 0,0-1 0,4 1 0,1 0 0,3-1 0,1-4 0,-1 3 0,1-7 0,4 7 0,2-4 0,-1 5 0,-1 0 0,0 5 0,-4-4 0,4 7 0,-5-6 0,0 2 0,0 1 0,0 1 0,-4 3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F322F-AA07-EC4F-A060-0A7C9EC3D5A7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3AD63-D7F0-A646-81A8-01BAAA060B7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9676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3AD63-D7F0-A646-81A8-01BAAA060B72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302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그림으로 더 자세히 표현하면 다음과 같다 </a:t>
            </a:r>
            <a:r>
              <a:rPr lang="ko-KR" altLang="en-US" dirty="0" err="1"/>
              <a:t>ㅇㅇ</a:t>
            </a:r>
            <a:endParaRPr lang="en-US" altLang="ko-KR" dirty="0"/>
          </a:p>
          <a:p>
            <a:r>
              <a:rPr lang="ko-KR" altLang="en-US" dirty="0"/>
              <a:t>동물이 사각형을 보면</a:t>
            </a:r>
            <a:r>
              <a:rPr lang="en-US" altLang="ko-KR" dirty="0"/>
              <a:t>,</a:t>
            </a:r>
            <a:r>
              <a:rPr lang="ko-KR" altLang="en-US" dirty="0"/>
              <a:t> 가장 </a:t>
            </a:r>
            <a:r>
              <a:rPr lang="ko-KR" altLang="en-US" dirty="0" err="1"/>
              <a:t>앞단에</a:t>
            </a:r>
            <a:r>
              <a:rPr lang="ko-KR" altLang="en-US" dirty="0"/>
              <a:t> </a:t>
            </a:r>
            <a:r>
              <a:rPr lang="ko-KR" altLang="en-US" dirty="0" err="1"/>
              <a:t>있느</a:t>
            </a:r>
            <a:r>
              <a:rPr lang="ko-KR" altLang="en-US" dirty="0"/>
              <a:t> </a:t>
            </a:r>
            <a:r>
              <a:rPr lang="ko-KR" altLang="en-US" dirty="0" err="1"/>
              <a:t>ㄴ뉴런들은</a:t>
            </a:r>
            <a:r>
              <a:rPr lang="ko-KR" altLang="en-US" dirty="0"/>
              <a:t> 가장 간단한 패턴에 반응하고</a:t>
            </a:r>
            <a:r>
              <a:rPr lang="en-US" altLang="ko-KR" dirty="0"/>
              <a:t>,</a:t>
            </a:r>
            <a:r>
              <a:rPr lang="ko-KR" altLang="en-US" dirty="0"/>
              <a:t> 두 번째 층에 있는 뉴런들은 </a:t>
            </a:r>
            <a:r>
              <a:rPr lang="en-US" altLang="ko-KR" dirty="0"/>
              <a:t>1</a:t>
            </a:r>
            <a:r>
              <a:rPr lang="ko-KR" altLang="en-US" dirty="0"/>
              <a:t>층에 있는 뉴런들을 활용해 좀 더 복잡하 </a:t>
            </a:r>
            <a:r>
              <a:rPr lang="ko-KR" altLang="en-US" dirty="0" err="1"/>
              <a:t>ㄴ특징</a:t>
            </a:r>
            <a:r>
              <a:rPr lang="ko-KR" altLang="en-US" dirty="0"/>
              <a:t> 인식</a:t>
            </a:r>
            <a:endParaRPr lang="en-US" altLang="ko-KR" dirty="0"/>
          </a:p>
          <a:p>
            <a:r>
              <a:rPr lang="en-US" altLang="ko-KR" dirty="0"/>
              <a:t>….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궁극적으로 </a:t>
            </a:r>
            <a:r>
              <a:rPr lang="ko-KR" altLang="en-US" dirty="0" err="1"/>
              <a:t>가다보면</a:t>
            </a:r>
            <a:r>
              <a:rPr lang="ko-KR" altLang="en-US" dirty="0"/>
              <a:t> 사각형을 인식해 해당 신호를 뇌로 전달합니다</a:t>
            </a:r>
            <a:r>
              <a:rPr lang="en-US" altLang="ko-KR" dirty="0"/>
              <a:t>.</a:t>
            </a:r>
            <a:r>
              <a:rPr lang="ko-KR" altLang="en-US" dirty="0"/>
              <a:t> 이렇게 사각형이라는 복잡한 사물을 인지하게 </a:t>
            </a:r>
            <a:r>
              <a:rPr lang="ko-KR" altLang="en-US" dirty="0" err="1"/>
              <a:t>도딥니다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동물의 신경망이 이러한 </a:t>
            </a:r>
            <a:r>
              <a:rPr lang="ko-KR" altLang="en-US" dirty="0" err="1"/>
              <a:t>매커니즘으로</a:t>
            </a:r>
            <a:r>
              <a:rPr lang="ko-KR" altLang="en-US" dirty="0"/>
              <a:t> 동작한다는 것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4459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3AD63-D7F0-A646-81A8-01BAAA060B72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3551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2140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이미지의</a:t>
            </a:r>
            <a:r>
              <a:rPr kumimoji="1" lang="ko-KR" altLang="en-US" dirty="0"/>
              <a:t> 특징은 선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여기에서 선이 어떻게 </a:t>
            </a:r>
            <a:r>
              <a:rPr kumimoji="1" lang="ko-KR" altLang="en-US" dirty="0" err="1"/>
              <a:t>그어져있나요</a:t>
            </a:r>
            <a:endParaRPr kumimoji="1" lang="en-US" altLang="ko-KR" dirty="0"/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이라는 숫자들은 검정색으로 표현되고 </a:t>
            </a:r>
            <a:r>
              <a:rPr kumimoji="1" lang="en-US" altLang="ko-KR" dirty="0"/>
              <a:t>255</a:t>
            </a:r>
            <a:r>
              <a:rPr kumimoji="1" lang="ko-KR" altLang="en-US" dirty="0"/>
              <a:t>로 가까워지면 흰색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3AD63-D7F0-A646-81A8-01BAAA060B72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4767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3413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8994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3AD63-D7F0-A646-81A8-01BAAA060B72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8969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3AD63-D7F0-A646-81A8-01BAAA060B72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5358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24296-89DC-9841-AC53-A5D3DDEED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E74564-9D58-DE4F-A5CC-700D34EBB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7144F7-DD1E-2945-BC4B-41E84E2D5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B2C55-0FAB-A34A-8ADB-D2D0C41858F1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48746D-56A0-BB48-B4E4-F23D53E32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22D883-BB8A-9C46-9CD4-193E0A93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B5FF-47CE-A046-AA19-2A2101B54C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6920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9120A-EF71-AA46-91AB-BC40D6578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D0DAEB-D054-6441-8054-626644B97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798FA8-7038-5F4E-A73F-0DD81D6B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B2C55-0FAB-A34A-8ADB-D2D0C41858F1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08FBB9-EA93-4B4F-AED1-CD81D09D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1E1F3F-688C-A346-9A01-37B7A5546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B5FF-47CE-A046-AA19-2A2101B54C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0345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8A4FB8-B315-5146-9358-1687072A7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78DC03-08B3-1841-95C0-FDB45C687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4892C0-31D7-2946-A48A-917411877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B2C55-0FAB-A34A-8ADB-D2D0C41858F1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837FB5-6B38-6F48-99D6-5F6A7D71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0ABFDA-B86B-9E47-BFF3-2C1C2C546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B5FF-47CE-A046-AA19-2A2101B54C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92430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447D2C-D7C8-534D-8439-49EF5C0D91E8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6545F6-6DB6-6747-8528-356C1DA2A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5198123" y="3075057"/>
            <a:ext cx="1795753" cy="956616"/>
          </a:xfrm>
          <a:prstGeom prst="rect">
            <a:avLst/>
          </a:prstGeom>
        </p:spPr>
      </p:pic>
      <p:sp>
        <p:nvSpPr>
          <p:cNvPr id="9" name="텍스트 개체 틀 24">
            <a:extLst>
              <a:ext uri="{FF2B5EF4-FFF2-40B4-BE49-F238E27FC236}">
                <a16:creationId xmlns:a16="http://schemas.microsoft.com/office/drawing/2014/main" id="{10415C67-D597-5049-8E31-B0CC87755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487062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-33351" y="-6062"/>
            <a:ext cx="12290850" cy="6981627"/>
            <a:chOff x="-18" y="2"/>
            <a:chExt cx="7722" cy="4320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-18" y="2"/>
              <a:ext cx="772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883" y="2"/>
              <a:ext cx="2818" cy="4276"/>
            </a:xfrm>
            <a:custGeom>
              <a:avLst/>
              <a:gdLst>
                <a:gd name="T0" fmla="*/ 0 w 2818"/>
                <a:gd name="T1" fmla="*/ 0 h 4276"/>
                <a:gd name="T2" fmla="*/ 2818 w 2818"/>
                <a:gd name="T3" fmla="*/ 4276 h 4276"/>
                <a:gd name="T4" fmla="*/ 2818 w 2818"/>
                <a:gd name="T5" fmla="*/ 0 h 4276"/>
                <a:gd name="T6" fmla="*/ 0 w 2818"/>
                <a:gd name="T7" fmla="*/ 0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0" y="0"/>
                  </a:moveTo>
                  <a:lnTo>
                    <a:pt x="2818" y="4276"/>
                  </a:lnTo>
                  <a:lnTo>
                    <a:pt x="28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85" y="2"/>
              <a:ext cx="6090" cy="269"/>
            </a:xfrm>
            <a:custGeom>
              <a:avLst/>
              <a:gdLst>
                <a:gd name="T0" fmla="*/ 6090 w 6090"/>
                <a:gd name="T1" fmla="*/ 0 h 269"/>
                <a:gd name="T2" fmla="*/ 6090 w 6090"/>
                <a:gd name="T3" fmla="*/ 269 h 269"/>
                <a:gd name="T4" fmla="*/ 176 w 6090"/>
                <a:gd name="T5" fmla="*/ 269 h 269"/>
                <a:gd name="T6" fmla="*/ 0 w 6090"/>
                <a:gd name="T7" fmla="*/ 5 h 269"/>
                <a:gd name="T8" fmla="*/ 0 w 6090"/>
                <a:gd name="T9" fmla="*/ 0 h 269"/>
                <a:gd name="T10" fmla="*/ 6090 w 6090"/>
                <a:gd name="T11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90" h="269">
                  <a:moveTo>
                    <a:pt x="6090" y="0"/>
                  </a:moveTo>
                  <a:lnTo>
                    <a:pt x="6090" y="269"/>
                  </a:lnTo>
                  <a:lnTo>
                    <a:pt x="176" y="269"/>
                  </a:lnTo>
                  <a:lnTo>
                    <a:pt x="0" y="5"/>
                  </a:lnTo>
                  <a:lnTo>
                    <a:pt x="0" y="0"/>
                  </a:lnTo>
                  <a:lnTo>
                    <a:pt x="6090" y="0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779" y="2"/>
              <a:ext cx="1783" cy="1016"/>
            </a:xfrm>
            <a:custGeom>
              <a:avLst/>
              <a:gdLst>
                <a:gd name="T0" fmla="*/ 1783 w 1783"/>
                <a:gd name="T1" fmla="*/ 0 h 1016"/>
                <a:gd name="T2" fmla="*/ 1783 w 1783"/>
                <a:gd name="T3" fmla="*/ 1016 h 1016"/>
                <a:gd name="T4" fmla="*/ 669 w 1783"/>
                <a:gd name="T5" fmla="*/ 1016 h 1016"/>
                <a:gd name="T6" fmla="*/ 0 w 1783"/>
                <a:gd name="T7" fmla="*/ 0 h 1016"/>
                <a:gd name="T8" fmla="*/ 1783 w 1783"/>
                <a:gd name="T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3" h="1016">
                  <a:moveTo>
                    <a:pt x="1783" y="0"/>
                  </a:moveTo>
                  <a:lnTo>
                    <a:pt x="1783" y="1016"/>
                  </a:lnTo>
                  <a:lnTo>
                    <a:pt x="669" y="1016"/>
                  </a:lnTo>
                  <a:lnTo>
                    <a:pt x="0" y="0"/>
                  </a:lnTo>
                  <a:lnTo>
                    <a:pt x="1783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6219" y="2"/>
              <a:ext cx="1482" cy="2238"/>
            </a:xfrm>
            <a:custGeom>
              <a:avLst/>
              <a:gdLst>
                <a:gd name="T0" fmla="*/ 0 w 1482"/>
                <a:gd name="T1" fmla="*/ 0 h 2238"/>
                <a:gd name="T2" fmla="*/ 1482 w 1482"/>
                <a:gd name="T3" fmla="*/ 2238 h 2238"/>
                <a:gd name="T4" fmla="*/ 1482 w 1482"/>
                <a:gd name="T5" fmla="*/ 0 h 2238"/>
                <a:gd name="T6" fmla="*/ 0 w 1482"/>
                <a:gd name="T7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2" h="2238">
                  <a:moveTo>
                    <a:pt x="0" y="0"/>
                  </a:moveTo>
                  <a:lnTo>
                    <a:pt x="1482" y="2238"/>
                  </a:lnTo>
                  <a:lnTo>
                    <a:pt x="14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-21" y="46"/>
              <a:ext cx="2818" cy="4276"/>
            </a:xfrm>
            <a:custGeom>
              <a:avLst/>
              <a:gdLst>
                <a:gd name="T0" fmla="*/ 2818 w 2818"/>
                <a:gd name="T1" fmla="*/ 4276 h 4276"/>
                <a:gd name="T2" fmla="*/ 0 w 2818"/>
                <a:gd name="T3" fmla="*/ 0 h 4276"/>
                <a:gd name="T4" fmla="*/ 0 w 2818"/>
                <a:gd name="T5" fmla="*/ 4276 h 4276"/>
                <a:gd name="T6" fmla="*/ 2818 w 2818"/>
                <a:gd name="T7" fmla="*/ 4276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2818" y="4276"/>
                  </a:moveTo>
                  <a:lnTo>
                    <a:pt x="0" y="0"/>
                  </a:lnTo>
                  <a:lnTo>
                    <a:pt x="0" y="4276"/>
                  </a:lnTo>
                  <a:lnTo>
                    <a:pt x="2818" y="4276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303" y="4053"/>
              <a:ext cx="6089" cy="269"/>
            </a:xfrm>
            <a:custGeom>
              <a:avLst/>
              <a:gdLst>
                <a:gd name="T0" fmla="*/ 0 w 6089"/>
                <a:gd name="T1" fmla="*/ 269 h 269"/>
                <a:gd name="T2" fmla="*/ 0 w 6089"/>
                <a:gd name="T3" fmla="*/ 0 h 269"/>
                <a:gd name="T4" fmla="*/ 5916 w 6089"/>
                <a:gd name="T5" fmla="*/ 0 h 269"/>
                <a:gd name="T6" fmla="*/ 6089 w 6089"/>
                <a:gd name="T7" fmla="*/ 264 h 269"/>
                <a:gd name="T8" fmla="*/ 6089 w 6089"/>
                <a:gd name="T9" fmla="*/ 269 h 269"/>
                <a:gd name="T10" fmla="*/ 0 w 6089"/>
                <a:gd name="T1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89" h="269">
                  <a:moveTo>
                    <a:pt x="0" y="269"/>
                  </a:moveTo>
                  <a:lnTo>
                    <a:pt x="0" y="0"/>
                  </a:lnTo>
                  <a:lnTo>
                    <a:pt x="5916" y="0"/>
                  </a:lnTo>
                  <a:lnTo>
                    <a:pt x="6089" y="264"/>
                  </a:lnTo>
                  <a:lnTo>
                    <a:pt x="6089" y="269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15" y="3308"/>
              <a:ext cx="1786" cy="1014"/>
            </a:xfrm>
            <a:custGeom>
              <a:avLst/>
              <a:gdLst>
                <a:gd name="T0" fmla="*/ 0 w 1786"/>
                <a:gd name="T1" fmla="*/ 1014 h 1014"/>
                <a:gd name="T2" fmla="*/ 0 w 1786"/>
                <a:gd name="T3" fmla="*/ 0 h 1014"/>
                <a:gd name="T4" fmla="*/ 1114 w 1786"/>
                <a:gd name="T5" fmla="*/ 0 h 1014"/>
                <a:gd name="T6" fmla="*/ 1786 w 1786"/>
                <a:gd name="T7" fmla="*/ 1014 h 1014"/>
                <a:gd name="T8" fmla="*/ 0 w 1786"/>
                <a:gd name="T9" fmla="*/ 1014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1014">
                  <a:moveTo>
                    <a:pt x="0" y="1014"/>
                  </a:moveTo>
                  <a:lnTo>
                    <a:pt x="0" y="0"/>
                  </a:lnTo>
                  <a:lnTo>
                    <a:pt x="1114" y="0"/>
                  </a:lnTo>
                  <a:lnTo>
                    <a:pt x="1786" y="1014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-21" y="2084"/>
              <a:ext cx="1480" cy="2238"/>
            </a:xfrm>
            <a:custGeom>
              <a:avLst/>
              <a:gdLst>
                <a:gd name="T0" fmla="*/ 1480 w 1480"/>
                <a:gd name="T1" fmla="*/ 2238 h 2238"/>
                <a:gd name="T2" fmla="*/ 0 w 1480"/>
                <a:gd name="T3" fmla="*/ 0 h 2238"/>
                <a:gd name="T4" fmla="*/ 0 w 1480"/>
                <a:gd name="T5" fmla="*/ 2238 h 2238"/>
                <a:gd name="T6" fmla="*/ 1480 w 1480"/>
                <a:gd name="T7" fmla="*/ 2238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0" h="2238">
                  <a:moveTo>
                    <a:pt x="1480" y="2238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1480" y="2238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6395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95250" y="-104774"/>
            <a:ext cx="7639050" cy="6962774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422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6662" y="-5489"/>
            <a:ext cx="12298661" cy="164934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 userDrawn="1"/>
        </p:nvSpPr>
        <p:spPr>
          <a:xfrm>
            <a:off x="2742153" y="76713"/>
            <a:ext cx="9283772" cy="138651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56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552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6639791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-54829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297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E34BF-AA76-D74F-8424-063D9DAD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619BA6-781C-C143-98B6-17A9E520A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32B6-BE6D-2E47-8861-7EC8C88E1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B2C55-0FAB-A34A-8ADB-D2D0C41858F1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1DEA6D-04AB-5740-82D5-E38247EF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C72539-0234-4F43-810C-AE1B82E5C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B5FF-47CE-A046-AA19-2A2101B54C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7651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43B20-1D45-7847-BE23-02A6F716F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D48542-4AA6-1142-BEE9-0BC41F00A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A64FF6-19F2-1C48-A791-174FF50E7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B2C55-0FAB-A34A-8ADB-D2D0C41858F1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E4E42A-3FE8-CD42-9F93-CCF9E983A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3DC823-4129-6E45-B8A1-A3100AE6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B5FF-47CE-A046-AA19-2A2101B54C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3172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20092-CB76-9A44-9D1D-C69E6C7F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516F38-2083-B047-AA73-A5F059BE5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C2DE04-B1AE-6D40-BE4A-7C4209677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C32390-240E-7D4F-836E-50259E070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B2C55-0FAB-A34A-8ADB-D2D0C41858F1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B05A1D-05E0-FF45-8660-0824E35F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547DE0-5967-3141-AB6D-403069B7E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B5FF-47CE-A046-AA19-2A2101B54C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043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017DC-3453-014E-917E-70851C79D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EBA49E-F34D-0145-A7F3-705A78595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2E3859-E6CB-B949-A76B-368BFA148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0913EC-7A12-FE40-B54D-2643AFD359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33A6FE-446D-D240-AC0A-AA6781444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740EE3-53D0-3E47-A1D2-8E7BB2D2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B2C55-0FAB-A34A-8ADB-D2D0C41858F1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C90153-A45C-0242-9956-7281A35A4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BE7468-3485-AB44-8F41-1D24CAAA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B5FF-47CE-A046-AA19-2A2101B54C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7458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5E1EE3-9795-7A43-A9F4-D47858889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CE2443-645A-AB46-AFCA-91E3BF4B7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B2C55-0FAB-A34A-8ADB-D2D0C41858F1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B2CA9B-3D2B-FF41-9D65-71E0988E3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1B5960-54EA-7D44-8BFF-26D7B3737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B5FF-47CE-A046-AA19-2A2101B54C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314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0A3389-400B-8A44-B0C6-FE7CE4BE3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B2C55-0FAB-A34A-8ADB-D2D0C41858F1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04D8D2-4AB8-CA4A-8BE7-6B34235AF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4E2815-3D36-454F-A881-EBBDAB7F2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B5FF-47CE-A046-AA19-2A2101B54C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9915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23E7C-E41E-8740-89D5-4CE26DF66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EEFD3-428F-4248-AE95-9797A63FB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6DFD78-71AE-454B-B5CA-0DE9688CC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B7363E-25E0-BC44-A466-3772DFB4D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B2C55-0FAB-A34A-8ADB-D2D0C41858F1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69BFE8-C75E-134E-89E5-5B955784B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B0FA44-EF35-7C4E-B30C-CBF758DDC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B5FF-47CE-A046-AA19-2A2101B54C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6992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CF05F-F135-E147-964D-57FBCE35B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5A1341-7BC0-FB47-BA5A-13F1F42E79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FE799B-9C27-8348-866B-4E0D67511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6CD120-449B-694A-B914-3A9733AE1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B2C55-0FAB-A34A-8ADB-D2D0C41858F1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EEA3AC-60F8-8942-8669-3B524BD91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DF6BDC-6FAA-DB46-85EB-84042577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B5FF-47CE-A046-AA19-2A2101B54C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6671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C3C571A-FB85-6640-B8F5-B2AA4989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F78474-D0EA-904A-8591-3BD509BCE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62071F-2F09-704A-A390-AAA6588DB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B2C55-0FAB-A34A-8ADB-D2D0C41858F1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531D0-7A00-8F42-9240-82CF821A3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6A83F4-A242-A44F-9AE0-D71B61F77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8B5FF-47CE-A046-AA19-2A2101B54C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266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5" r:id="rId13"/>
    <p:sldLayoutId id="2147483666" r:id="rId14"/>
    <p:sldLayoutId id="2147483667" r:id="rId15"/>
    <p:sldLayoutId id="214748366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customXml" Target="../ink/ink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8.wmf"/><Relationship Id="rId4" Type="http://schemas.openxmlformats.org/officeDocument/2006/relationships/image" Target="../media/image25.emf"/><Relationship Id="rId9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5.emf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8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5.emf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6.wmf"/><Relationship Id="rId10" Type="http://schemas.openxmlformats.org/officeDocument/2006/relationships/image" Target="../media/image39.tif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8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38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emf"/><Relationship Id="rId11" Type="http://schemas.openxmlformats.org/officeDocument/2006/relationships/oleObject" Target="../embeddings/oleObject3.bin"/><Relationship Id="rId5" Type="http://schemas.openxmlformats.org/officeDocument/2006/relationships/image" Target="../media/image40.wmf"/><Relationship Id="rId10" Type="http://schemas.openxmlformats.org/officeDocument/2006/relationships/image" Target="../media/image37.wmf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7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7.tiff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6403" y="4410182"/>
            <a:ext cx="33660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spc="600" dirty="0">
                <a:solidFill>
                  <a:srgbClr val="222A36"/>
                </a:solidFill>
              </a:rPr>
              <a:t>인공지능 프로그래밍 교육</a:t>
            </a:r>
            <a:endParaRPr lang="ko-KR" altLang="en-US" sz="1500" spc="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367" y="2286176"/>
            <a:ext cx="3199268" cy="228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1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22203" y="217096"/>
            <a:ext cx="2236511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일반적인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필터의 개념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30883" y="188037"/>
            <a:ext cx="8193741" cy="11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CNN</a:t>
            </a:r>
            <a:r>
              <a:rPr lang="ko-KR" altLang="en-US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에는 </a:t>
            </a:r>
            <a:r>
              <a:rPr lang="ko-KR" altLang="en-US" sz="1600" dirty="0" err="1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필터라는</a:t>
            </a:r>
            <a:r>
              <a:rPr lang="ko-KR" altLang="en-US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중요한 개념이 존재합니다</a:t>
            </a:r>
            <a:r>
              <a:rPr lang="en-US" altLang="ko-KR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일반적으로 생각했을 때 필터는 우리가 원하지 않는 것을 걸러주는 장치를 의미합니다</a:t>
            </a:r>
            <a:r>
              <a:rPr lang="en-US" altLang="ko-KR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즉 우리가 원하는 특징이 있는 것만 통과 시키고 원하지 않는 것은 통과시키지 않는 것이죠</a:t>
            </a:r>
            <a:r>
              <a:rPr lang="en-US" altLang="ko-KR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0E4929-9160-AC4D-A232-DA8BDA00D3FB}"/>
              </a:ext>
            </a:extLst>
          </p:cNvPr>
          <p:cNvSpPr txBox="1"/>
          <p:nvPr/>
        </p:nvSpPr>
        <p:spPr>
          <a:xfrm>
            <a:off x="4983088" y="5733023"/>
            <a:ext cx="2245937" cy="339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일반적인 필터의 개념</a:t>
            </a:r>
            <a:endParaRPr kumimoji="1" lang="ko-Kore-KR" altLang="en-US" sz="16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오른쪽 화살표[R] 18">
            <a:extLst>
              <a:ext uri="{FF2B5EF4-FFF2-40B4-BE49-F238E27FC236}">
                <a16:creationId xmlns:a16="http://schemas.microsoft.com/office/drawing/2014/main" id="{646CCE68-F56B-5346-84A1-17CA10A60189}"/>
              </a:ext>
            </a:extLst>
          </p:cNvPr>
          <p:cNvSpPr/>
          <p:nvPr/>
        </p:nvSpPr>
        <p:spPr>
          <a:xfrm>
            <a:off x="4780581" y="3767970"/>
            <a:ext cx="2800229" cy="5505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091A9F-056F-1342-ADF1-2CD8E324312F}"/>
              </a:ext>
            </a:extLst>
          </p:cNvPr>
          <p:cNvSpPr/>
          <p:nvPr/>
        </p:nvSpPr>
        <p:spPr>
          <a:xfrm>
            <a:off x="5225032" y="2750231"/>
            <a:ext cx="1762048" cy="2586054"/>
          </a:xfrm>
          <a:prstGeom prst="rect">
            <a:avLst/>
          </a:prstGeom>
          <a:solidFill>
            <a:srgbClr val="505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CAC777-073E-3E46-838C-376B5C14DBAC}"/>
              </a:ext>
            </a:extLst>
          </p:cNvPr>
          <p:cNvSpPr txBox="1"/>
          <p:nvPr/>
        </p:nvSpPr>
        <p:spPr>
          <a:xfrm>
            <a:off x="5784363" y="2334638"/>
            <a:ext cx="643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필터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F03C3C-0C02-0541-845B-24AF262082C0}"/>
              </a:ext>
            </a:extLst>
          </p:cNvPr>
          <p:cNvSpPr/>
          <p:nvPr/>
        </p:nvSpPr>
        <p:spPr>
          <a:xfrm>
            <a:off x="5345548" y="3050120"/>
            <a:ext cx="314862" cy="19862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A8EF8D-35F4-E943-8C62-B44ABDE94EAD}"/>
              </a:ext>
            </a:extLst>
          </p:cNvPr>
          <p:cNvSpPr/>
          <p:nvPr/>
        </p:nvSpPr>
        <p:spPr>
          <a:xfrm>
            <a:off x="5945799" y="3050120"/>
            <a:ext cx="314862" cy="19862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B370B0-D5E0-BE44-A1BE-A143630EC8A7}"/>
              </a:ext>
            </a:extLst>
          </p:cNvPr>
          <p:cNvSpPr/>
          <p:nvPr/>
        </p:nvSpPr>
        <p:spPr>
          <a:xfrm>
            <a:off x="6546051" y="3050120"/>
            <a:ext cx="314862" cy="19862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꺾인 연결선[E] 24">
            <a:extLst>
              <a:ext uri="{FF2B5EF4-FFF2-40B4-BE49-F238E27FC236}">
                <a16:creationId xmlns:a16="http://schemas.microsoft.com/office/drawing/2014/main" id="{6BA0B459-76AA-E44E-A8EB-97D70EE358C5}"/>
              </a:ext>
            </a:extLst>
          </p:cNvPr>
          <p:cNvCxnSpPr>
            <a:cxnSpLocks/>
            <a:stCxn id="16" idx="0"/>
            <a:endCxn id="17" idx="0"/>
          </p:cNvCxnSpPr>
          <p:nvPr/>
        </p:nvCxnSpPr>
        <p:spPr>
          <a:xfrm rot="5400000" flipH="1" flipV="1">
            <a:off x="5804792" y="2749994"/>
            <a:ext cx="15146" cy="600252"/>
          </a:xfrm>
          <a:prstGeom prst="bentConnector3">
            <a:avLst>
              <a:gd name="adj1" fmla="val 1182843"/>
            </a:avLst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25">
            <a:extLst>
              <a:ext uri="{FF2B5EF4-FFF2-40B4-BE49-F238E27FC236}">
                <a16:creationId xmlns:a16="http://schemas.microsoft.com/office/drawing/2014/main" id="{E4D7A38B-E6FC-AC4C-8D4B-6A4047D6591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81088" y="4728697"/>
            <a:ext cx="15146" cy="600252"/>
          </a:xfrm>
          <a:prstGeom prst="bentConnector3">
            <a:avLst>
              <a:gd name="adj1" fmla="val -1234315"/>
            </a:avLst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2122824" y="3138217"/>
            <a:ext cx="1949573" cy="1810082"/>
            <a:chOff x="2466784" y="3299377"/>
            <a:chExt cx="1474990" cy="136945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342A464-77A0-974B-8CDE-D38440CCE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466784" y="3849954"/>
              <a:ext cx="251178" cy="2683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1F21188-644B-BD47-A96B-C5E573BCE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927139" y="4400532"/>
              <a:ext cx="251178" cy="2683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5FABCDD-A9A1-4D4D-932A-1AA917DBE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3282724" y="3299377"/>
              <a:ext cx="251178" cy="26830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7A5E4FA-5A27-4241-98FA-7F1371AAD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3038" y="3849954"/>
              <a:ext cx="218007" cy="178289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5D34A47-182A-8E45-8350-6D981B13B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9621" y="3437313"/>
              <a:ext cx="318808" cy="26072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9311DDA-7D7D-D14D-8503-3348F39B7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915475" y="3612186"/>
              <a:ext cx="251178" cy="2683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90DAC05-D6DA-5645-BA95-46EE13FCE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3690596" y="3715805"/>
              <a:ext cx="251178" cy="2683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C3075A2-D31F-8A42-89B2-526CCBAF4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3005144" y="3984104"/>
              <a:ext cx="251178" cy="2683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8F29BA4-53BD-EF40-9AD8-D628D5990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0920" y="4371973"/>
              <a:ext cx="218007" cy="178289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BD92122-A3B0-A341-AD1E-3EBA36780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8491" y="4222244"/>
              <a:ext cx="138629" cy="11337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7A9EC2F-F10E-4A45-9188-78B879F53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6541" y="4137296"/>
              <a:ext cx="140751" cy="115108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8133829" y="3414157"/>
            <a:ext cx="1447157" cy="1258203"/>
            <a:chOff x="7935362" y="3516399"/>
            <a:chExt cx="1138358" cy="989724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6709FDA-5DDA-4345-A44A-1A5A2FF31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7935362" y="3880486"/>
              <a:ext cx="251178" cy="2683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9490577-C200-2F48-A9E8-2C6A7C299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822542" y="4046551"/>
              <a:ext cx="251178" cy="26830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26852D9-DBBD-D548-9812-D7D89E43B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186541" y="3516399"/>
              <a:ext cx="251178" cy="2683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DC85760-BB83-FB41-A055-148B032C3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447558" y="3880486"/>
              <a:ext cx="251178" cy="26830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3B7F7A42-8B63-1141-827A-BC0512437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664506" y="3526504"/>
              <a:ext cx="251178" cy="26830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1884C46-BAD1-FC49-942D-3967AA87E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189677" y="4237823"/>
              <a:ext cx="251178" cy="268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4795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22203" y="217096"/>
            <a:ext cx="2236511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CNN</a:t>
            </a:r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에서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ore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필터의</a:t>
            </a:r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개념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30883" y="288942"/>
            <a:ext cx="8193741" cy="1025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CNN</a:t>
            </a: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에도 </a:t>
            </a:r>
            <a:r>
              <a:rPr lang="ko-KR" altLang="en-US" sz="1400" dirty="0" err="1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필터라는</a:t>
            </a: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중요한 개념이 존재합니다</a:t>
            </a: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CNN</a:t>
            </a: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에서의 필터는 우리가 알고 있는 필터와 같은 기능을 가지고 있습니다</a:t>
            </a: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CNN</a:t>
            </a: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</a:t>
            </a: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filter</a:t>
            </a: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사용해 입력이미지로부터 우리가 원하는 특징들만 통과하도록</a:t>
            </a: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설계할 수 있습니다</a:t>
            </a: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3962400" y="2960515"/>
            <a:ext cx="4282763" cy="2498076"/>
            <a:chOff x="3811912" y="2960515"/>
            <a:chExt cx="4282763" cy="2498076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1912" y="2960515"/>
              <a:ext cx="2504548" cy="2498076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21D107B-3AEA-CE49-A30C-627C58269E1A}"/>
                </a:ext>
              </a:extLst>
            </p:cNvPr>
            <p:cNvSpPr/>
            <p:nvPr/>
          </p:nvSpPr>
          <p:spPr>
            <a:xfrm>
              <a:off x="5132714" y="3160618"/>
              <a:ext cx="1062596" cy="1048935"/>
            </a:xfrm>
            <a:prstGeom prst="rect">
              <a:avLst/>
            </a:prstGeom>
            <a:noFill/>
            <a:ln w="63500">
              <a:solidFill>
                <a:srgbClr val="E94E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51" name="직선 연결선[R] 13">
              <a:extLst>
                <a:ext uri="{FF2B5EF4-FFF2-40B4-BE49-F238E27FC236}">
                  <a16:creationId xmlns:a16="http://schemas.microsoft.com/office/drawing/2014/main" id="{C567367B-8157-0E4E-9687-107E69197AD0}"/>
                </a:ext>
              </a:extLst>
            </p:cNvPr>
            <p:cNvCxnSpPr/>
            <p:nvPr/>
          </p:nvCxnSpPr>
          <p:spPr>
            <a:xfrm>
              <a:off x="6195310" y="3160618"/>
              <a:ext cx="745958" cy="435326"/>
            </a:xfrm>
            <a:prstGeom prst="line">
              <a:avLst/>
            </a:prstGeom>
            <a:ln w="25400">
              <a:solidFill>
                <a:srgbClr val="E94E1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14">
              <a:extLst>
                <a:ext uri="{FF2B5EF4-FFF2-40B4-BE49-F238E27FC236}">
                  <a16:creationId xmlns:a16="http://schemas.microsoft.com/office/drawing/2014/main" id="{01ADFB9A-E7A2-7D4E-BCD0-531B03B3C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5310" y="4206117"/>
              <a:ext cx="671872" cy="1"/>
            </a:xfrm>
            <a:prstGeom prst="line">
              <a:avLst/>
            </a:prstGeom>
            <a:ln w="25400">
              <a:solidFill>
                <a:srgbClr val="E94E1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1538" y="3610952"/>
              <a:ext cx="1183137" cy="131866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10E4929-9160-AC4D-A232-DA8BDA00D3FB}"/>
              </a:ext>
            </a:extLst>
          </p:cNvPr>
          <p:cNvSpPr txBox="1"/>
          <p:nvPr/>
        </p:nvSpPr>
        <p:spPr>
          <a:xfrm>
            <a:off x="4788475" y="5784754"/>
            <a:ext cx="2630612" cy="3407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endParaRPr kumimoji="1" lang="ko-Kore-KR" altLang="en-US" sz="1600" dirty="0">
              <a:solidFill>
                <a:schemeClr val="tx2">
                  <a:lumMod val="50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CAC777-073E-3E46-838C-376B5C14DBAC}"/>
              </a:ext>
            </a:extLst>
          </p:cNvPr>
          <p:cNvSpPr txBox="1"/>
          <p:nvPr/>
        </p:nvSpPr>
        <p:spPr>
          <a:xfrm>
            <a:off x="7653594" y="4929618"/>
            <a:ext cx="819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Filter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EA8677-0E3E-445F-AF8F-2D1A2893CA24}"/>
              </a:ext>
            </a:extLst>
          </p:cNvPr>
          <p:cNvSpPr txBox="1"/>
          <p:nvPr/>
        </p:nvSpPr>
        <p:spPr>
          <a:xfrm>
            <a:off x="4810705" y="5798848"/>
            <a:ext cx="26083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600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CNN</a:t>
            </a:r>
            <a:r>
              <a:rPr kumimoji="1" lang="ko-KR" altLang="en-US" sz="1600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에서의 </a:t>
            </a:r>
            <a:r>
              <a:rPr kumimoji="1" lang="en-US" altLang="ko-KR" sz="1600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filter </a:t>
            </a:r>
            <a:r>
              <a:rPr kumimoji="1" lang="ko-KR" altLang="en-US" sz="1600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개념</a:t>
            </a:r>
            <a:endParaRPr kumimoji="1" lang="ko-Kore-KR" altLang="en-US" sz="1600" dirty="0">
              <a:solidFill>
                <a:schemeClr val="tx2">
                  <a:lumMod val="50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635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43181" y="217993"/>
            <a:ext cx="1715533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특징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30883" y="217096"/>
            <a:ext cx="8193741" cy="1025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필터를 통해 통과시키는 이미지의 특징은 무엇을 의미할까요</a:t>
            </a: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이미지내에서 특징이란</a:t>
            </a: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내의 객체를 인식할 수 있도록 해주는 영역을 의미합니다</a:t>
            </a: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이미지의 특징은 간단한 점과 선의 조합으로 만들어집니다</a:t>
            </a: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50B6E3-5521-8640-913F-670541D5DE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59"/>
          <a:stretch/>
        </p:blipFill>
        <p:spPr>
          <a:xfrm>
            <a:off x="2816970" y="1742756"/>
            <a:ext cx="6558060" cy="3761146"/>
          </a:xfrm>
          <a:prstGeom prst="rect">
            <a:avLst/>
          </a:prstGeom>
        </p:spPr>
      </p:pic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DDC49410-F91E-A34B-BC22-5908978E125A}"/>
              </a:ext>
            </a:extLst>
          </p:cNvPr>
          <p:cNvSpPr txBox="1">
            <a:spLocks/>
          </p:cNvSpPr>
          <p:nvPr/>
        </p:nvSpPr>
        <p:spPr>
          <a:xfrm>
            <a:off x="2919292" y="6097722"/>
            <a:ext cx="6372873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altLang="ko-KR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R" altLang="en-US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그렇다면 </a:t>
            </a:r>
            <a:r>
              <a:rPr lang="en-US" altLang="ko-KR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CNN</a:t>
            </a:r>
            <a:r>
              <a:rPr lang="ko-KR" altLang="en-US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통해 이미지의 특징을 추출하는 원리는 무엇일까요</a:t>
            </a:r>
            <a:r>
              <a:rPr lang="en-US" altLang="ko-KR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D435B5-B62F-224C-A817-956ABEAD9FDF}"/>
              </a:ext>
            </a:extLst>
          </p:cNvPr>
          <p:cNvSpPr txBox="1"/>
          <p:nvPr/>
        </p:nvSpPr>
        <p:spPr>
          <a:xfrm>
            <a:off x="2728888" y="5650171"/>
            <a:ext cx="6785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그림과</a:t>
            </a:r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같이 </a:t>
            </a:r>
            <a:r>
              <a:rPr kumimoji="1" lang="ko-Kore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몇개의</a:t>
            </a:r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곡선과 몇 개의 직선들의 조합으로 우리는 </a:t>
            </a:r>
            <a:r>
              <a:rPr kumimoji="1" lang="en-US" altLang="ko-KR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</a:t>
            </a:r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이라는 숫자를 인지할 수 있게 됩니다</a:t>
            </a:r>
            <a:r>
              <a:rPr kumimoji="1" lang="en-US" altLang="ko-KR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2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3020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4AFB5F4-5A3B-4822-ADA0-E8FEB820672E}"/>
              </a:ext>
            </a:extLst>
          </p:cNvPr>
          <p:cNvSpPr/>
          <p:nvPr/>
        </p:nvSpPr>
        <p:spPr>
          <a:xfrm>
            <a:off x="0" y="1276349"/>
            <a:ext cx="12192000" cy="4314825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227AA-C488-4A75-9B96-D6A0CF3A75B1}"/>
              </a:ext>
            </a:extLst>
          </p:cNvPr>
          <p:cNvSpPr txBox="1"/>
          <p:nvPr/>
        </p:nvSpPr>
        <p:spPr>
          <a:xfrm>
            <a:off x="1933347" y="3075057"/>
            <a:ext cx="8325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CNN</a:t>
            </a:r>
            <a:r>
              <a:rPr lang="ko-KR" altLang="en-US" sz="4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구성요소 ②</a:t>
            </a:r>
            <a:r>
              <a:rPr lang="en-US" altLang="ko-KR" sz="4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</a:t>
            </a:r>
            <a:r>
              <a:rPr lang="ko-KR" altLang="en-US" sz="4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Convolution</a:t>
            </a:r>
            <a:r>
              <a:rPr lang="ko-KR" altLang="en-US" sz="4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연산</a:t>
            </a:r>
            <a:endParaRPr lang="en-US" altLang="ko-KR" sz="4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130C49-4A3C-402C-947A-F3663C456EA2}"/>
              </a:ext>
            </a:extLst>
          </p:cNvPr>
          <p:cNvSpPr/>
          <p:nvPr/>
        </p:nvSpPr>
        <p:spPr>
          <a:xfrm>
            <a:off x="101536" y="1372134"/>
            <a:ext cx="3067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CNN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366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96134" y="282805"/>
            <a:ext cx="216258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Convolution</a:t>
            </a:r>
          </a:p>
          <a:p>
            <a:pPr algn="r"/>
            <a:r>
              <a:rPr lang="ko-KR" altLang="en-US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연산의 정의</a:t>
            </a:r>
            <a:endParaRPr lang="en-US" altLang="ko-KR" sz="28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30883" y="282805"/>
            <a:ext cx="86364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합성곱</a:t>
            </a:r>
            <a:r>
              <a:rPr lang="en-US" altLang="ko-KR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合成</a:t>
            </a:r>
            <a:r>
              <a:rPr lang="en-US" altLang="ko-KR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-, </a:t>
            </a:r>
            <a:r>
              <a:rPr lang="en" altLang="ko-Kore-KR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convolution, </a:t>
            </a:r>
            <a:r>
              <a:rPr lang="ko-KR" altLang="en-US" dirty="0" err="1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콘벌루션</a:t>
            </a:r>
            <a:r>
              <a:rPr lang="en-US" altLang="ko-KR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하나의 함수와 또 다른 함수를 반전</a:t>
            </a:r>
            <a:endParaRPr lang="en-US" altLang="ko-KR" dirty="0">
              <a:solidFill>
                <a:srgbClr val="5056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이동한 값을 곱한 다음</a:t>
            </a:r>
            <a:r>
              <a:rPr lang="en-US" altLang="ko-KR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구간에 대해 적분하여 새로운 함수를 구하는 수학 연산자이다</a:t>
            </a:r>
            <a:r>
              <a:rPr lang="en-US" altLang="ko-KR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ore-KR" altLang="en-US" dirty="0">
              <a:solidFill>
                <a:srgbClr val="5056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A908BC-6C98-CF41-9744-D28871EBB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35" t="36543" r="24506"/>
          <a:stretch/>
        </p:blipFill>
        <p:spPr>
          <a:xfrm>
            <a:off x="3105481" y="1869759"/>
            <a:ext cx="5985433" cy="458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30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96134" y="91972"/>
            <a:ext cx="216258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CNN</a:t>
            </a:r>
            <a:r>
              <a:rPr lang="ko-KR" altLang="en-US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에서의</a:t>
            </a:r>
            <a:endParaRPr lang="en-US" altLang="ko-KR" sz="28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en-US" altLang="ko-KR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Convolution</a:t>
            </a:r>
          </a:p>
          <a:p>
            <a:pPr algn="r"/>
            <a:r>
              <a:rPr lang="ko-KR" altLang="en-US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연산</a:t>
            </a:r>
            <a:endParaRPr lang="en-US" altLang="ko-KR" sz="28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4459D5-6737-8B4F-A964-92AE1CAA9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577" y="2121501"/>
            <a:ext cx="7103589" cy="176379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05850" y="4220284"/>
            <a:ext cx="3803982" cy="314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FMA : Fused Multiply Add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단일 곱셈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누산기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91332" y="4643516"/>
            <a:ext cx="27234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①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Element-wise multiply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778549" y="4672650"/>
            <a:ext cx="1550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②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Summation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306471" y="5067155"/>
            <a:ext cx="38039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9x1</a:t>
            </a:r>
            <a:r>
              <a:rPr lang="en-US" altLang="ko-KR" sz="2000" b="1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+ 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0x0</a:t>
            </a:r>
            <a:r>
              <a:rPr lang="en-US" altLang="ko-KR" sz="2000" b="1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+ 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0x0 </a:t>
            </a:r>
            <a:r>
              <a:rPr lang="en-US" altLang="ko-KR" sz="2000" b="1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9x1</a:t>
            </a:r>
            <a:r>
              <a:rPr lang="en-US" altLang="ko-KR" sz="2000" b="1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= 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12E6CB-1702-D940-8B04-50CE8196EC97}"/>
              </a:ext>
            </a:extLst>
          </p:cNvPr>
          <p:cNvSpPr txBox="1"/>
          <p:nvPr/>
        </p:nvSpPr>
        <p:spPr>
          <a:xfrm>
            <a:off x="3209091" y="375834"/>
            <a:ext cx="7103588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전체이미지와 필터가 있으면 필터는 이미지의 특정 부분에 적용이 됩니다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필터는 다음 두 가지 연산을 통해 적용이 됩니다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54089" y="2168384"/>
            <a:ext cx="58435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window: filter</a:t>
            </a:r>
            <a:r>
              <a:rPr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지정이 된 자리</a:t>
            </a:r>
            <a:endParaRPr lang="en-US" altLang="ko-KR" sz="12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9" name="표 30">
            <a:extLst>
              <a:ext uri="{FF2B5EF4-FFF2-40B4-BE49-F238E27FC236}">
                <a16:creationId xmlns:a16="http://schemas.microsoft.com/office/drawing/2014/main" id="{0904512F-D0CC-D042-B885-1D3086C4C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682316"/>
              </p:ext>
            </p:extLst>
          </p:nvPr>
        </p:nvGraphicFramePr>
        <p:xfrm>
          <a:off x="2173166" y="5100196"/>
          <a:ext cx="70701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781804113"/>
                    </a:ext>
                  </a:extLst>
                </a:gridCol>
                <a:gridCol w="355858">
                  <a:extLst>
                    <a:ext uri="{9D8B030D-6E8A-4147-A177-3AD203B41FA5}">
                      <a16:colId xmlns:a16="http://schemas.microsoft.com/office/drawing/2014/main" val="2993728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435010"/>
                  </a:ext>
                </a:extLst>
              </a:tr>
              <a:tr h="360876">
                <a:tc>
                  <a:txBody>
                    <a:bodyPr/>
                    <a:lstStyle/>
                    <a:p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83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556522"/>
                  </a:ext>
                </a:extLst>
              </a:tr>
            </a:tbl>
          </a:graphicData>
        </a:graphic>
      </p:graphicFrame>
      <p:graphicFrame>
        <p:nvGraphicFramePr>
          <p:cNvPr id="32" name="표 30">
            <a:extLst>
              <a:ext uri="{FF2B5EF4-FFF2-40B4-BE49-F238E27FC236}">
                <a16:creationId xmlns:a16="http://schemas.microsoft.com/office/drawing/2014/main" id="{F31E88DF-CB17-2840-BA4E-145A85CE60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933716"/>
              </p:ext>
            </p:extLst>
          </p:nvPr>
        </p:nvGraphicFramePr>
        <p:xfrm>
          <a:off x="3302920" y="5100196"/>
          <a:ext cx="7117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858">
                  <a:extLst>
                    <a:ext uri="{9D8B030D-6E8A-4147-A177-3AD203B41FA5}">
                      <a16:colId xmlns:a16="http://schemas.microsoft.com/office/drawing/2014/main" val="2781804113"/>
                    </a:ext>
                  </a:extLst>
                </a:gridCol>
                <a:gridCol w="355858">
                  <a:extLst>
                    <a:ext uri="{9D8B030D-6E8A-4147-A177-3AD203B41FA5}">
                      <a16:colId xmlns:a16="http://schemas.microsoft.com/office/drawing/2014/main" val="2993728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43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83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556522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A348CD6-D452-C34C-AD35-593BA910B0B0}"/>
              </a:ext>
            </a:extLst>
          </p:cNvPr>
          <p:cNvSpPr txBox="1"/>
          <p:nvPr/>
        </p:nvSpPr>
        <p:spPr>
          <a:xfrm>
            <a:off x="2951875" y="52838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x</a:t>
            </a:r>
            <a:endParaRPr kumimoji="1" lang="ko-Kore-KR" altLang="en-US" dirty="0"/>
          </a:p>
        </p:txBody>
      </p:sp>
      <p:graphicFrame>
        <p:nvGraphicFramePr>
          <p:cNvPr id="34" name="표 30">
            <a:extLst>
              <a:ext uri="{FF2B5EF4-FFF2-40B4-BE49-F238E27FC236}">
                <a16:creationId xmlns:a16="http://schemas.microsoft.com/office/drawing/2014/main" id="{E3BE7152-D6D8-7D4E-B9C5-1B20A5D80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200020"/>
              </p:ext>
            </p:extLst>
          </p:nvPr>
        </p:nvGraphicFramePr>
        <p:xfrm>
          <a:off x="4509614" y="5100196"/>
          <a:ext cx="166928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4643">
                  <a:extLst>
                    <a:ext uri="{9D8B030D-6E8A-4147-A177-3AD203B41FA5}">
                      <a16:colId xmlns:a16="http://schemas.microsoft.com/office/drawing/2014/main" val="2781804113"/>
                    </a:ext>
                  </a:extLst>
                </a:gridCol>
                <a:gridCol w="834643">
                  <a:extLst>
                    <a:ext uri="{9D8B030D-6E8A-4147-A177-3AD203B41FA5}">
                      <a16:colId xmlns:a16="http://schemas.microsoft.com/office/drawing/2014/main" val="2993728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9x1=</a:t>
                      </a:r>
                      <a:r>
                        <a:rPr lang="en-US" altLang="ko-Kore-KR" b="1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ko-Kore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0x0=</a:t>
                      </a:r>
                      <a:r>
                        <a:rPr lang="en-US" altLang="ko-Kore-KR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ore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43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0x0=</a:t>
                      </a:r>
                      <a:r>
                        <a:rPr lang="en-US" altLang="ko-Kore-KR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ore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83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9x1=</a:t>
                      </a:r>
                      <a:r>
                        <a:rPr lang="en-US" altLang="ko-Kore-KR" b="1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ko-Kore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556522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117D9460-1CE1-464C-A43A-BB6C75648AE4}"/>
              </a:ext>
            </a:extLst>
          </p:cNvPr>
          <p:cNvSpPr txBox="1"/>
          <p:nvPr/>
        </p:nvSpPr>
        <p:spPr>
          <a:xfrm>
            <a:off x="4109078" y="52838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=</a:t>
            </a:r>
            <a:endParaRPr kumimoji="1" lang="ko-Kore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08B88D7-7BD3-5241-8A77-DAD7D78206DC}"/>
              </a:ext>
            </a:extLst>
          </p:cNvPr>
          <p:cNvGrpSpPr/>
          <p:nvPr/>
        </p:nvGrpSpPr>
        <p:grpSpPr>
          <a:xfrm>
            <a:off x="4354557" y="2350400"/>
            <a:ext cx="144360" cy="192240"/>
            <a:chOff x="4114357" y="1956351"/>
            <a:chExt cx="14436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65829ADA-DBF5-7A47-9070-5DE110D7B39E}"/>
                    </a:ext>
                  </a:extLst>
                </p14:cNvPr>
                <p14:cNvContentPartPr/>
                <p14:nvPr/>
              </p14:nvContentPartPr>
              <p14:xfrm>
                <a:off x="4114357" y="1956351"/>
                <a:ext cx="69840" cy="1688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65829ADA-DBF5-7A47-9070-5DE110D7B39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05357" y="1947711"/>
                  <a:ext cx="87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5CE31B75-64F9-EA41-B455-F15DE68E2DCC}"/>
                    </a:ext>
                  </a:extLst>
                </p14:cNvPr>
                <p14:cNvContentPartPr/>
                <p14:nvPr/>
              </p14:nvContentPartPr>
              <p14:xfrm>
                <a:off x="4138477" y="2072631"/>
                <a:ext cx="120240" cy="759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5CE31B75-64F9-EA41-B455-F15DE68E2D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29837" y="2063991"/>
                  <a:ext cx="137880" cy="93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7173C07-A640-414F-95D7-1D98EF44D374}"/>
              </a:ext>
            </a:extLst>
          </p:cNvPr>
          <p:cNvSpPr txBox="1"/>
          <p:nvPr/>
        </p:nvSpPr>
        <p:spPr>
          <a:xfrm>
            <a:off x="2192193" y="5797426"/>
            <a:ext cx="682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window</a:t>
            </a:r>
            <a:endParaRPr kumimoji="1" lang="ko-Kore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17EE11-C059-8F40-BB59-229EBC02C5C9}"/>
              </a:ext>
            </a:extLst>
          </p:cNvPr>
          <p:cNvSpPr txBox="1"/>
          <p:nvPr/>
        </p:nvSpPr>
        <p:spPr>
          <a:xfrm>
            <a:off x="3418199" y="5797426"/>
            <a:ext cx="481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filter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65260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38871" y="809200"/>
            <a:ext cx="10515338" cy="5107714"/>
            <a:chOff x="1137045" y="809200"/>
            <a:chExt cx="10515338" cy="510771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3F02094-49F3-7649-8C25-FD92489E3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7045" y="809200"/>
              <a:ext cx="6202224" cy="5107714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6716416" y="1419118"/>
              <a:ext cx="4935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( 9 X 1 ) + ( 0 X 0 ) + ( 0 X 0 ) + ( 9 X 1) = 18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16416" y="2614476"/>
              <a:ext cx="4793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( 0 X 1 ) + ( 9 X 0 ) + ( 9 X 0 ) + ( 0 X 1) = 0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16416" y="3809794"/>
              <a:ext cx="4793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( 0 X 1 ) + ( 9 X 0 ) + ( 9 X 0 ) + ( 0 X 1) = 0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16416" y="5005112"/>
              <a:ext cx="4935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( 9 X 1 ) + ( 0 X 0 ) + ( 0 X 0 ) + ( 9 X 1) = 18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5804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3230883" y="163761"/>
            <a:ext cx="69228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그렇다면</a:t>
            </a:r>
            <a:r>
              <a:rPr lang="en-US" altLang="ko-Kore-KR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ore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Convolution</a:t>
            </a:r>
            <a:r>
              <a:rPr lang="en-US" altLang="ko-Kore-KR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ore-KR" altLang="en-US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연산이</a:t>
            </a:r>
            <a:r>
              <a:rPr lang="ko-KR" altLang="en-US" sz="160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어떻게 이미지의 특징을 추출할 수 있을까요</a:t>
            </a:r>
            <a:r>
              <a:rPr lang="en-US" altLang="ko-KR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이미지의 특징은 기본적으로 점과 선으로 구성되어 있습니다</a:t>
            </a:r>
            <a:r>
              <a:rPr lang="en-US" altLang="ko-KR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아래의 예시를 통해 이미지의 특징을 추출하는 방법에 대해 살펴보겠습니다</a:t>
            </a:r>
            <a:r>
              <a:rPr lang="en-US" altLang="ko-KR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ore-KR" altLang="en-US" sz="1600" dirty="0">
              <a:solidFill>
                <a:srgbClr val="5056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6643" y="333038"/>
            <a:ext cx="218207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이미지의 특징을</a:t>
            </a:r>
            <a:endParaRPr lang="en-US" altLang="ko-KR" sz="2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추출하는 방법</a:t>
            </a:r>
            <a:endParaRPr lang="en-US" altLang="ko-KR" sz="2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B5FD42-E4D1-3845-92BA-D02D3CE928AF}"/>
              </a:ext>
            </a:extLst>
          </p:cNvPr>
          <p:cNvSpPr txBox="1"/>
          <p:nvPr/>
        </p:nvSpPr>
        <p:spPr>
          <a:xfrm rot="5400000">
            <a:off x="2286747" y="421844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=</a:t>
            </a:r>
            <a:endParaRPr kumimoji="1" lang="ko-Kore-KR" altLang="en-US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CF5B79-AE93-2841-92D8-987A3931D71C}"/>
              </a:ext>
            </a:extLst>
          </p:cNvPr>
          <p:cNvSpPr txBox="1"/>
          <p:nvPr/>
        </p:nvSpPr>
        <p:spPr>
          <a:xfrm rot="5400000">
            <a:off x="4818102" y="420170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=</a:t>
            </a:r>
            <a:endParaRPr kumimoji="1" lang="ko-Kore-KR" altLang="en-US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8B14F61-75C1-174B-9035-859438C7A989}"/>
              </a:ext>
            </a:extLst>
          </p:cNvPr>
          <p:cNvSpPr/>
          <p:nvPr/>
        </p:nvSpPr>
        <p:spPr>
          <a:xfrm>
            <a:off x="1569997" y="4801091"/>
            <a:ext cx="1478605" cy="1449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1710310" y="4801091"/>
            <a:ext cx="1478605" cy="1449421"/>
            <a:chOff x="3335335" y="4801091"/>
            <a:chExt cx="1478605" cy="1449421"/>
          </a:xfrm>
        </p:grpSpPr>
        <p:cxnSp>
          <p:nvCxnSpPr>
            <p:cNvPr id="37" name="직선 연결선[R] 10">
              <a:extLst>
                <a:ext uri="{FF2B5EF4-FFF2-40B4-BE49-F238E27FC236}">
                  <a16:creationId xmlns:a16="http://schemas.microsoft.com/office/drawing/2014/main" id="{68956D70-3066-4D47-AABF-1BA4936C3597}"/>
                </a:ext>
              </a:extLst>
            </p:cNvPr>
            <p:cNvCxnSpPr/>
            <p:nvPr/>
          </p:nvCxnSpPr>
          <p:spPr>
            <a:xfrm>
              <a:off x="3335335" y="4801091"/>
              <a:ext cx="1478605" cy="144942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11">
              <a:extLst>
                <a:ext uri="{FF2B5EF4-FFF2-40B4-BE49-F238E27FC236}">
                  <a16:creationId xmlns:a16="http://schemas.microsoft.com/office/drawing/2014/main" id="{9F34FA88-65C8-1144-BFCB-94FF8B8E7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5335" y="4801091"/>
              <a:ext cx="1478605" cy="144942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/>
          <p:cNvGrpSpPr/>
          <p:nvPr/>
        </p:nvGrpSpPr>
        <p:grpSpPr>
          <a:xfrm>
            <a:off x="276643" y="2047208"/>
            <a:ext cx="8399926" cy="2233341"/>
            <a:chOff x="1395827" y="2047208"/>
            <a:chExt cx="8399926" cy="2233341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2939429-9ACC-4140-9887-94B8E304D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089" r="10794"/>
            <a:stretch/>
          </p:blipFill>
          <p:spPr>
            <a:xfrm>
              <a:off x="1395827" y="2490281"/>
              <a:ext cx="8399926" cy="179026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338952" y="2047208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input</a:t>
              </a:r>
              <a:endPara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54415" y="2047208"/>
              <a:ext cx="734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filter</a:t>
              </a:r>
              <a:endPara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3D9FD37-D507-8D4B-B09D-BCC219C42D5E}"/>
              </a:ext>
            </a:extLst>
          </p:cNvPr>
          <p:cNvGrpSpPr/>
          <p:nvPr/>
        </p:nvGrpSpPr>
        <p:grpSpPr>
          <a:xfrm>
            <a:off x="4262951" y="4833042"/>
            <a:ext cx="1478605" cy="1449421"/>
            <a:chOff x="3335335" y="4801091"/>
            <a:chExt cx="1478605" cy="1449421"/>
          </a:xfrm>
        </p:grpSpPr>
        <p:cxnSp>
          <p:nvCxnSpPr>
            <p:cNvPr id="20" name="직선 연결선[R] 10">
              <a:extLst>
                <a:ext uri="{FF2B5EF4-FFF2-40B4-BE49-F238E27FC236}">
                  <a16:creationId xmlns:a16="http://schemas.microsoft.com/office/drawing/2014/main" id="{77AF6299-D3F4-9E48-B0B6-8C3DC5E231D6}"/>
                </a:ext>
              </a:extLst>
            </p:cNvPr>
            <p:cNvCxnSpPr/>
            <p:nvPr/>
          </p:nvCxnSpPr>
          <p:spPr>
            <a:xfrm>
              <a:off x="3335335" y="4801091"/>
              <a:ext cx="1478605" cy="144942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11">
              <a:extLst>
                <a:ext uri="{FF2B5EF4-FFF2-40B4-BE49-F238E27FC236}">
                  <a16:creationId xmlns:a16="http://schemas.microsoft.com/office/drawing/2014/main" id="{1A8D8117-CEF4-404B-A54B-2D043C56B1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5335" y="4801091"/>
              <a:ext cx="1478605" cy="144942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02053FB-1630-DE4D-AFE2-180056A24FC1}"/>
              </a:ext>
            </a:extLst>
          </p:cNvPr>
          <p:cNvSpPr txBox="1"/>
          <p:nvPr/>
        </p:nvSpPr>
        <p:spPr>
          <a:xfrm>
            <a:off x="7142725" y="4893811"/>
            <a:ext cx="4591321" cy="1025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input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filter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같은 모양을 선을 가지고 있기 때문에</a:t>
            </a:r>
            <a:endParaRPr kumimoji="1"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부분은 필터가 원하는 특징이라고 말할 수 있습니다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따라서 연산 결과로 비교적 높은 값이 도출됩니다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2695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881818B-2C55-344F-BB0A-11A0236AD9EB}"/>
              </a:ext>
            </a:extLst>
          </p:cNvPr>
          <p:cNvSpPr txBox="1"/>
          <p:nvPr/>
        </p:nvSpPr>
        <p:spPr>
          <a:xfrm rot="5400000">
            <a:off x="2550584" y="371434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=</a:t>
            </a:r>
            <a:endParaRPr kumimoji="1" lang="ko-Kore-KR" altLang="en-US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577858-85CE-1140-9653-E5D8D457F663}"/>
              </a:ext>
            </a:extLst>
          </p:cNvPr>
          <p:cNvSpPr txBox="1"/>
          <p:nvPr/>
        </p:nvSpPr>
        <p:spPr>
          <a:xfrm rot="5400000">
            <a:off x="5081939" y="369761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=</a:t>
            </a:r>
            <a:endParaRPr kumimoji="1" lang="ko-Kore-KR" altLang="en-US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33D435-8878-A14D-967B-BE9A90B748D9}"/>
              </a:ext>
            </a:extLst>
          </p:cNvPr>
          <p:cNvSpPr/>
          <p:nvPr/>
        </p:nvSpPr>
        <p:spPr>
          <a:xfrm>
            <a:off x="1833834" y="4296998"/>
            <a:ext cx="1478605" cy="1449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44AE2A-6FF0-344D-A491-07A29F836631}"/>
              </a:ext>
            </a:extLst>
          </p:cNvPr>
          <p:cNvGrpSpPr/>
          <p:nvPr/>
        </p:nvGrpSpPr>
        <p:grpSpPr>
          <a:xfrm>
            <a:off x="2072419" y="4294196"/>
            <a:ext cx="1282060" cy="1209589"/>
            <a:chOff x="3433607" y="4798289"/>
            <a:chExt cx="1282060" cy="1209589"/>
          </a:xfrm>
        </p:grpSpPr>
        <p:cxnSp>
          <p:nvCxnSpPr>
            <p:cNvPr id="21" name="직선 연결선[R] 10">
              <a:extLst>
                <a:ext uri="{FF2B5EF4-FFF2-40B4-BE49-F238E27FC236}">
                  <a16:creationId xmlns:a16="http://schemas.microsoft.com/office/drawing/2014/main" id="{41B82D86-A1C6-0D4C-AA29-B3A5B0FCAE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607" y="4798289"/>
              <a:ext cx="1282060" cy="120958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11">
              <a:extLst>
                <a:ext uri="{FF2B5EF4-FFF2-40B4-BE49-F238E27FC236}">
                  <a16:creationId xmlns:a16="http://schemas.microsoft.com/office/drawing/2014/main" id="{939ABCE4-92A6-0D44-9D9E-A16E4DC1C3AF}"/>
                </a:ext>
              </a:extLst>
            </p:cNvPr>
            <p:cNvCxnSpPr>
              <a:cxnSpLocks/>
            </p:cNvCxnSpPr>
            <p:nvPr/>
          </p:nvCxnSpPr>
          <p:spPr>
            <a:xfrm>
              <a:off x="3433607" y="4798289"/>
              <a:ext cx="1282060" cy="120958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7E1B303-D661-2E46-ABFB-211384F7CCD8}"/>
              </a:ext>
            </a:extLst>
          </p:cNvPr>
          <p:cNvGrpSpPr/>
          <p:nvPr/>
        </p:nvGrpSpPr>
        <p:grpSpPr>
          <a:xfrm>
            <a:off x="540480" y="1543115"/>
            <a:ext cx="8399926" cy="2233341"/>
            <a:chOff x="1395827" y="2047208"/>
            <a:chExt cx="8399926" cy="223334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936999E-BDEB-E345-85EB-574A20E153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089" r="10794"/>
            <a:stretch/>
          </p:blipFill>
          <p:spPr>
            <a:xfrm>
              <a:off x="1395827" y="2490281"/>
              <a:ext cx="8399926" cy="17902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EC7D54-346B-5341-B256-E72C5AD3F9D6}"/>
                </a:ext>
              </a:extLst>
            </p:cNvPr>
            <p:cNvSpPr txBox="1"/>
            <p:nvPr/>
          </p:nvSpPr>
          <p:spPr>
            <a:xfrm>
              <a:off x="3338952" y="2047208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input</a:t>
              </a:r>
              <a:endPara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5D980E-629A-2C47-A9A2-C62529F832F1}"/>
                </a:ext>
              </a:extLst>
            </p:cNvPr>
            <p:cNvSpPr txBox="1"/>
            <p:nvPr/>
          </p:nvSpPr>
          <p:spPr>
            <a:xfrm>
              <a:off x="5754415" y="2047208"/>
              <a:ext cx="734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filter</a:t>
              </a:r>
              <a:endPara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2ADEFAAF-0902-BB4C-8090-57E8AB6E5D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16" t="11016" r="64546" b="3825"/>
          <a:stretch/>
        </p:blipFill>
        <p:spPr>
          <a:xfrm>
            <a:off x="1928064" y="2025936"/>
            <a:ext cx="1778598" cy="16236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F962AFA-D2B4-AD48-A1E1-5DEDB22E33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302" t="32417" r="12161" b="54542"/>
          <a:stretch/>
        </p:blipFill>
        <p:spPr>
          <a:xfrm>
            <a:off x="8043657" y="2434681"/>
            <a:ext cx="321014" cy="252919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05ED49E5-EDC8-0944-A88E-3F9A5D50DB79}"/>
              </a:ext>
            </a:extLst>
          </p:cNvPr>
          <p:cNvGrpSpPr/>
          <p:nvPr/>
        </p:nvGrpSpPr>
        <p:grpSpPr>
          <a:xfrm flipH="1">
            <a:off x="4690090" y="4294196"/>
            <a:ext cx="1282060" cy="1209589"/>
            <a:chOff x="3433607" y="4798289"/>
            <a:chExt cx="1282060" cy="1209589"/>
          </a:xfrm>
        </p:grpSpPr>
        <p:cxnSp>
          <p:nvCxnSpPr>
            <p:cNvPr id="30" name="직선 연결선[R] 10">
              <a:extLst>
                <a:ext uri="{FF2B5EF4-FFF2-40B4-BE49-F238E27FC236}">
                  <a16:creationId xmlns:a16="http://schemas.microsoft.com/office/drawing/2014/main" id="{2A1DA7AC-69CB-F54E-8C0A-3A129851D2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607" y="4798289"/>
              <a:ext cx="1282060" cy="120958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[R] 11">
              <a:extLst>
                <a:ext uri="{FF2B5EF4-FFF2-40B4-BE49-F238E27FC236}">
                  <a16:creationId xmlns:a16="http://schemas.microsoft.com/office/drawing/2014/main" id="{A39C801A-296F-B445-A297-AFA743D18502}"/>
                </a:ext>
              </a:extLst>
            </p:cNvPr>
            <p:cNvCxnSpPr>
              <a:cxnSpLocks/>
            </p:cNvCxnSpPr>
            <p:nvPr/>
          </p:nvCxnSpPr>
          <p:spPr>
            <a:xfrm>
              <a:off x="3433607" y="4798289"/>
              <a:ext cx="1282060" cy="120958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FABEF15-292C-0240-BC25-1BEE246DE8E9}"/>
              </a:ext>
            </a:extLst>
          </p:cNvPr>
          <p:cNvSpPr txBox="1"/>
          <p:nvPr/>
        </p:nvSpPr>
        <p:spPr>
          <a:xfrm>
            <a:off x="7012798" y="4285676"/>
            <a:ext cx="4624031" cy="1025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input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filter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정 반대의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특징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가지고 있기 때문에</a:t>
            </a:r>
            <a:endParaRPr kumimoji="1"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겹치는 특징이 없다고 말할 수 있습니다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따라서 연산 결과는 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나옵니다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0195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F02094-49F3-7649-8C25-FD92489E3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48" y="648836"/>
            <a:ext cx="6742499" cy="55526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CBB8CB-5F37-974D-BF7C-3CE78C64B612}"/>
              </a:ext>
            </a:extLst>
          </p:cNvPr>
          <p:cNvSpPr txBox="1"/>
          <p:nvPr/>
        </p:nvSpPr>
        <p:spPr>
          <a:xfrm>
            <a:off x="6572375" y="1328253"/>
            <a:ext cx="4930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필터와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window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매칭되기 때문에 비교적 큰 값이 나옵니다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4843FD-D171-7341-BEAA-71AE3BD693D5}"/>
              </a:ext>
            </a:extLst>
          </p:cNvPr>
          <p:cNvSpPr txBox="1"/>
          <p:nvPr/>
        </p:nvSpPr>
        <p:spPr>
          <a:xfrm>
            <a:off x="6572375" y="2643727"/>
            <a:ext cx="5502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필터와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window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매칭되지 않기 때문에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0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나옵니다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B00B7-9562-C848-937F-16AADA18F9CB}"/>
              </a:ext>
            </a:extLst>
          </p:cNvPr>
          <p:cNvSpPr txBox="1"/>
          <p:nvPr/>
        </p:nvSpPr>
        <p:spPr>
          <a:xfrm>
            <a:off x="6572374" y="4015482"/>
            <a:ext cx="4930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필터와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window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매칭되기 때문에 비교적 큰 값이 나옵니다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E1C3B2-391D-3849-8985-A9D7E183D25C}"/>
              </a:ext>
            </a:extLst>
          </p:cNvPr>
          <p:cNvSpPr txBox="1"/>
          <p:nvPr/>
        </p:nvSpPr>
        <p:spPr>
          <a:xfrm>
            <a:off x="6572374" y="5278012"/>
            <a:ext cx="5502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필터와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window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매칭되지 않기 때문에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0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나옵니다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67500D-FEB4-491E-A049-84ECCC49FEB6}"/>
              </a:ext>
            </a:extLst>
          </p:cNvPr>
          <p:cNvCxnSpPr>
            <a:cxnSpLocks/>
          </p:cNvCxnSpPr>
          <p:nvPr/>
        </p:nvCxnSpPr>
        <p:spPr>
          <a:xfrm>
            <a:off x="1838319" y="1070189"/>
            <a:ext cx="604551" cy="537840"/>
          </a:xfrm>
          <a:prstGeom prst="line">
            <a:avLst/>
          </a:prstGeom>
          <a:ln w="190500">
            <a:solidFill>
              <a:schemeClr val="accent4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7D0068A-B8E7-4793-9F9B-4E93B81AC14A}"/>
              </a:ext>
            </a:extLst>
          </p:cNvPr>
          <p:cNvCxnSpPr>
            <a:cxnSpLocks/>
          </p:cNvCxnSpPr>
          <p:nvPr/>
        </p:nvCxnSpPr>
        <p:spPr>
          <a:xfrm>
            <a:off x="3631687" y="1187488"/>
            <a:ext cx="604551" cy="537840"/>
          </a:xfrm>
          <a:prstGeom prst="line">
            <a:avLst/>
          </a:prstGeom>
          <a:ln w="190500">
            <a:solidFill>
              <a:schemeClr val="accent4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E65DAE-D491-43BB-848D-6D95CC0C2703}"/>
              </a:ext>
            </a:extLst>
          </p:cNvPr>
          <p:cNvCxnSpPr>
            <a:cxnSpLocks/>
          </p:cNvCxnSpPr>
          <p:nvPr/>
        </p:nvCxnSpPr>
        <p:spPr>
          <a:xfrm>
            <a:off x="3626010" y="2507070"/>
            <a:ext cx="604551" cy="537840"/>
          </a:xfrm>
          <a:prstGeom prst="line">
            <a:avLst/>
          </a:prstGeom>
          <a:ln w="190500">
            <a:solidFill>
              <a:schemeClr val="accent4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A37AB39-828D-4DB7-A356-CB71024EC6C3}"/>
              </a:ext>
            </a:extLst>
          </p:cNvPr>
          <p:cNvCxnSpPr>
            <a:cxnSpLocks/>
          </p:cNvCxnSpPr>
          <p:nvPr/>
        </p:nvCxnSpPr>
        <p:spPr>
          <a:xfrm flipH="1">
            <a:off x="2190081" y="2434363"/>
            <a:ext cx="530045" cy="459646"/>
          </a:xfrm>
          <a:prstGeom prst="line">
            <a:avLst/>
          </a:prstGeom>
          <a:ln w="190500">
            <a:solidFill>
              <a:schemeClr val="accent4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1977CBD-5CE4-4FC1-A78F-D11A6765F0A6}"/>
              </a:ext>
            </a:extLst>
          </p:cNvPr>
          <p:cNvCxnSpPr>
            <a:cxnSpLocks/>
          </p:cNvCxnSpPr>
          <p:nvPr/>
        </p:nvCxnSpPr>
        <p:spPr>
          <a:xfrm flipH="1">
            <a:off x="1768522" y="4100617"/>
            <a:ext cx="530045" cy="459646"/>
          </a:xfrm>
          <a:prstGeom prst="line">
            <a:avLst/>
          </a:prstGeom>
          <a:ln w="190500">
            <a:solidFill>
              <a:schemeClr val="accent4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45E1C4-6F63-4D73-A419-91C4FD24E23A}"/>
              </a:ext>
            </a:extLst>
          </p:cNvPr>
          <p:cNvCxnSpPr>
            <a:cxnSpLocks/>
          </p:cNvCxnSpPr>
          <p:nvPr/>
        </p:nvCxnSpPr>
        <p:spPr>
          <a:xfrm>
            <a:off x="3583411" y="3872276"/>
            <a:ext cx="604551" cy="537840"/>
          </a:xfrm>
          <a:prstGeom prst="line">
            <a:avLst/>
          </a:prstGeom>
          <a:ln w="190500">
            <a:solidFill>
              <a:schemeClr val="accent4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E189FF-3415-4425-B322-6F321FBA47B7}"/>
              </a:ext>
            </a:extLst>
          </p:cNvPr>
          <p:cNvCxnSpPr>
            <a:cxnSpLocks/>
          </p:cNvCxnSpPr>
          <p:nvPr/>
        </p:nvCxnSpPr>
        <p:spPr>
          <a:xfrm>
            <a:off x="3583410" y="5162981"/>
            <a:ext cx="604551" cy="537840"/>
          </a:xfrm>
          <a:prstGeom prst="line">
            <a:avLst/>
          </a:prstGeom>
          <a:ln w="190500">
            <a:solidFill>
              <a:schemeClr val="accent4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3115867-5486-41E8-9193-858D365881EB}"/>
              </a:ext>
            </a:extLst>
          </p:cNvPr>
          <p:cNvCxnSpPr>
            <a:cxnSpLocks/>
          </p:cNvCxnSpPr>
          <p:nvPr/>
        </p:nvCxnSpPr>
        <p:spPr>
          <a:xfrm>
            <a:off x="2115575" y="5370092"/>
            <a:ext cx="604551" cy="537840"/>
          </a:xfrm>
          <a:prstGeom prst="line">
            <a:avLst/>
          </a:prstGeom>
          <a:ln w="190500">
            <a:solidFill>
              <a:schemeClr val="accent4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C633E85-2FB8-4EF4-B5EB-FD71BA85A671}"/>
              </a:ext>
            </a:extLst>
          </p:cNvPr>
          <p:cNvCxnSpPr>
            <a:cxnSpLocks/>
          </p:cNvCxnSpPr>
          <p:nvPr/>
        </p:nvCxnSpPr>
        <p:spPr>
          <a:xfrm>
            <a:off x="5420564" y="1320059"/>
            <a:ext cx="313161" cy="0"/>
          </a:xfrm>
          <a:prstGeom prst="line">
            <a:avLst/>
          </a:prstGeom>
          <a:ln w="190500">
            <a:solidFill>
              <a:schemeClr val="accent4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8306A36-CA12-4C40-8F43-D6ACD78BBBA5}"/>
              </a:ext>
            </a:extLst>
          </p:cNvPr>
          <p:cNvCxnSpPr>
            <a:cxnSpLocks/>
          </p:cNvCxnSpPr>
          <p:nvPr/>
        </p:nvCxnSpPr>
        <p:spPr>
          <a:xfrm>
            <a:off x="5799999" y="2631695"/>
            <a:ext cx="313161" cy="0"/>
          </a:xfrm>
          <a:prstGeom prst="line">
            <a:avLst/>
          </a:prstGeom>
          <a:ln w="190500">
            <a:solidFill>
              <a:schemeClr val="accent4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13D5BCB-A49B-461E-B10A-DBA778BCAE24}"/>
              </a:ext>
            </a:extLst>
          </p:cNvPr>
          <p:cNvCxnSpPr>
            <a:cxnSpLocks/>
          </p:cNvCxnSpPr>
          <p:nvPr/>
        </p:nvCxnSpPr>
        <p:spPr>
          <a:xfrm>
            <a:off x="5715524" y="5610437"/>
            <a:ext cx="313161" cy="0"/>
          </a:xfrm>
          <a:prstGeom prst="line">
            <a:avLst/>
          </a:prstGeom>
          <a:ln w="190500">
            <a:solidFill>
              <a:schemeClr val="accent4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610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-227975" y="3713606"/>
            <a:ext cx="5353598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9A3C80D0-BB8C-F740-9E6D-714C1E6BE933}"/>
              </a:ext>
            </a:extLst>
          </p:cNvPr>
          <p:cNvSpPr txBox="1">
            <a:spLocks/>
          </p:cNvSpPr>
          <p:nvPr/>
        </p:nvSpPr>
        <p:spPr>
          <a:xfrm>
            <a:off x="2167727" y="1486307"/>
            <a:ext cx="9293960" cy="26095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80000"/>
              </a:lnSpc>
              <a:buNone/>
            </a:pPr>
            <a:r>
              <a:rPr lang="en-US" altLang="ko-KR" sz="10000" dirty="0">
                <a:solidFill>
                  <a:srgbClr val="50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CNN</a:t>
            </a:r>
          </a:p>
          <a:p>
            <a:pPr marL="0" indent="0" algn="r">
              <a:lnSpc>
                <a:spcPct val="80000"/>
              </a:lnSpc>
              <a:buNone/>
            </a:pPr>
            <a:r>
              <a:rPr lang="en-US" altLang="ko-KR" sz="3600" dirty="0">
                <a:solidFill>
                  <a:srgbClr val="50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(Convolutional </a:t>
            </a:r>
            <a:br>
              <a:rPr lang="en-US" altLang="ko-KR" sz="3600" dirty="0">
                <a:solidFill>
                  <a:srgbClr val="50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</a:br>
            <a:r>
              <a:rPr lang="en-US" altLang="ko-KR" sz="3600" dirty="0">
                <a:solidFill>
                  <a:srgbClr val="50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Neural Network)</a:t>
            </a:r>
            <a:endParaRPr lang="en-US" altLang="ko-KR" sz="3600" dirty="0">
              <a:solidFill>
                <a:srgbClr val="505B7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9425" y="208942"/>
            <a:ext cx="2528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학습목표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408078" y="1230684"/>
            <a:ext cx="153575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04799" y="3695192"/>
            <a:ext cx="47135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신경망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 사물을 인식하는 방법에 대해 알아봅시다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1600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600780FE-17EC-604A-951F-BB59754DEE44}"/>
              </a:ext>
            </a:extLst>
          </p:cNvPr>
          <p:cNvSpPr/>
          <p:nvPr/>
        </p:nvSpPr>
        <p:spPr>
          <a:xfrm>
            <a:off x="-227975" y="5729582"/>
            <a:ext cx="4691118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19AFFA-D73A-964C-AE23-5A274EE93F9C}"/>
              </a:ext>
            </a:extLst>
          </p:cNvPr>
          <p:cNvSpPr/>
          <p:nvPr/>
        </p:nvSpPr>
        <p:spPr>
          <a:xfrm>
            <a:off x="304798" y="5743089"/>
            <a:ext cx="50220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CNN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전체적인 동작 방식을 배워봅시다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2CBEC7A6-F0A5-5B4E-9239-46D5803D127A}"/>
              </a:ext>
            </a:extLst>
          </p:cNvPr>
          <p:cNvSpPr/>
          <p:nvPr/>
        </p:nvSpPr>
        <p:spPr>
          <a:xfrm>
            <a:off x="-227976" y="4747640"/>
            <a:ext cx="4292477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46E279-3D6E-4A43-B066-302EEFF74274}"/>
              </a:ext>
            </a:extLst>
          </p:cNvPr>
          <p:cNvSpPr/>
          <p:nvPr/>
        </p:nvSpPr>
        <p:spPr>
          <a:xfrm>
            <a:off x="304798" y="4761147"/>
            <a:ext cx="375970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CNN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구성요소에 대해 알아봅시다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5429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3230883" y="274499"/>
            <a:ext cx="8315849" cy="1025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아래에 사각형 이미지가 존재합니다</a:t>
            </a: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그리고 세로 모양 필터와 가로 모양 필터가 존재합니다</a:t>
            </a: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Convolution </a:t>
            </a: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연산을 진행해 이미지에 각 필터를 적용하면 어떤 결과가 나올까요</a:t>
            </a: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320334" y="1977112"/>
            <a:ext cx="5553961" cy="4368337"/>
            <a:chOff x="3230883" y="1977112"/>
            <a:chExt cx="5553961" cy="436833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A587E4A-ADF3-CE4C-9F62-66CFFA5B5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6951" y="2346601"/>
              <a:ext cx="1817893" cy="1751788"/>
            </a:xfrm>
            <a:prstGeom prst="rect">
              <a:avLst/>
            </a:prstGeom>
            <a:noFill/>
            <a:ln w="25400" cap="sq">
              <a:solidFill>
                <a:srgbClr val="505678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4726517-A553-D24D-82EE-90594B93F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333" y="3002468"/>
              <a:ext cx="456660" cy="440054"/>
            </a:xfrm>
            <a:prstGeom prst="rect">
              <a:avLst/>
            </a:prstGeom>
            <a:noFill/>
            <a:ln w="25400" cap="sq">
              <a:solidFill>
                <a:srgbClr val="505678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25D7198-3685-DB48-97F2-FB447D338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0883" y="2346601"/>
              <a:ext cx="1817893" cy="1751788"/>
            </a:xfrm>
            <a:prstGeom prst="rect">
              <a:avLst/>
            </a:prstGeom>
            <a:noFill/>
            <a:ln w="25400" cap="sq">
              <a:solidFill>
                <a:srgbClr val="505678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C01E8C-D284-744A-9D08-67D5F0363B33}"/>
                </a:ext>
              </a:extLst>
            </p:cNvPr>
            <p:cNvSpPr txBox="1"/>
            <p:nvPr/>
          </p:nvSpPr>
          <p:spPr>
            <a:xfrm>
              <a:off x="5309008" y="2548972"/>
              <a:ext cx="7773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6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Filter </a:t>
              </a:r>
              <a:endParaRPr kumimoji="1" lang="ko-Kore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9" name="오른쪽 화살표[R] 38">
              <a:extLst>
                <a:ext uri="{FF2B5EF4-FFF2-40B4-BE49-F238E27FC236}">
                  <a16:creationId xmlns:a16="http://schemas.microsoft.com/office/drawing/2014/main" id="{CB9EECCB-3D20-3245-96BE-A051E5A0B964}"/>
                </a:ext>
              </a:extLst>
            </p:cNvPr>
            <p:cNvSpPr/>
            <p:nvPr/>
          </p:nvSpPr>
          <p:spPr>
            <a:xfrm>
              <a:off x="6115805" y="3037829"/>
              <a:ext cx="583428" cy="369332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2C2F10-DA90-F54B-931E-E2913D6AA96D}"/>
                </a:ext>
              </a:extLst>
            </p:cNvPr>
            <p:cNvSpPr txBox="1"/>
            <p:nvPr/>
          </p:nvSpPr>
          <p:spPr>
            <a:xfrm>
              <a:off x="3733308" y="1977112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6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Image</a:t>
              </a:r>
              <a:endParaRPr kumimoji="1" lang="ko-Kore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5E64D58-6207-744B-B57F-C7ADF4C3B095}"/>
                </a:ext>
              </a:extLst>
            </p:cNvPr>
            <p:cNvSpPr txBox="1"/>
            <p:nvPr/>
          </p:nvSpPr>
          <p:spPr>
            <a:xfrm>
              <a:off x="7578380" y="1977112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600" b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결과</a:t>
              </a: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EC68291-E1A3-D845-8F4B-3EB0783CB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6951" y="4593661"/>
              <a:ext cx="1817893" cy="1751788"/>
            </a:xfrm>
            <a:prstGeom prst="rect">
              <a:avLst/>
            </a:prstGeom>
            <a:noFill/>
            <a:ln w="25400" cap="sq">
              <a:solidFill>
                <a:srgbClr val="505678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B0C47DB-596C-FF46-980F-0BF04DF0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333" y="5249528"/>
              <a:ext cx="456660" cy="440054"/>
            </a:xfrm>
            <a:prstGeom prst="rect">
              <a:avLst/>
            </a:prstGeom>
            <a:noFill/>
            <a:ln w="25400" cap="sq">
              <a:solidFill>
                <a:srgbClr val="505678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686FF50-AAB0-6245-B40C-0520A3DE9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0883" y="4593661"/>
              <a:ext cx="1817893" cy="1751788"/>
            </a:xfrm>
            <a:prstGeom prst="rect">
              <a:avLst/>
            </a:prstGeom>
            <a:noFill/>
            <a:ln w="25400" cap="sq">
              <a:solidFill>
                <a:srgbClr val="505678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7DC9D3C-4D1D-164B-A90E-3DB3CCBB1E98}"/>
                </a:ext>
              </a:extLst>
            </p:cNvPr>
            <p:cNvSpPr txBox="1"/>
            <p:nvPr/>
          </p:nvSpPr>
          <p:spPr>
            <a:xfrm>
              <a:off x="5276562" y="4796032"/>
              <a:ext cx="7773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6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Filter </a:t>
              </a:r>
              <a:endParaRPr kumimoji="1" lang="ko-Kore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6" name="오른쪽 화살표[R] 49">
              <a:extLst>
                <a:ext uri="{FF2B5EF4-FFF2-40B4-BE49-F238E27FC236}">
                  <a16:creationId xmlns:a16="http://schemas.microsoft.com/office/drawing/2014/main" id="{777BDA1D-4714-9043-AAA6-FE6DD751F63F}"/>
                </a:ext>
              </a:extLst>
            </p:cNvPr>
            <p:cNvSpPr/>
            <p:nvPr/>
          </p:nvSpPr>
          <p:spPr>
            <a:xfrm>
              <a:off x="6115805" y="5284889"/>
              <a:ext cx="583428" cy="369332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BEC1BC6-F3EE-A144-9EFB-AA0E13C037D6}"/>
                </a:ext>
              </a:extLst>
            </p:cNvPr>
            <p:cNvSpPr txBox="1"/>
            <p:nvPr/>
          </p:nvSpPr>
          <p:spPr>
            <a:xfrm>
              <a:off x="3733308" y="4224172"/>
              <a:ext cx="813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6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Image</a:t>
              </a:r>
              <a:endParaRPr kumimoji="1" lang="ko-Kore-KR" altLang="en-US" sz="16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918590-0EF2-6A47-A5A6-15AA623F1A8C}"/>
                </a:ext>
              </a:extLst>
            </p:cNvPr>
            <p:cNvSpPr txBox="1"/>
            <p:nvPr/>
          </p:nvSpPr>
          <p:spPr>
            <a:xfrm>
              <a:off x="7578380" y="4224172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6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결과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689829" y="2772495"/>
              <a:ext cx="900000" cy="900000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7425350" y="2772495"/>
              <a:ext cx="901095" cy="900000"/>
              <a:chOff x="7423107" y="2786435"/>
              <a:chExt cx="901095" cy="900000"/>
            </a:xfrm>
          </p:grpSpPr>
          <p:cxnSp>
            <p:nvCxnSpPr>
              <p:cNvPr id="62" name="직선 연결선 61"/>
              <p:cNvCxnSpPr/>
              <p:nvPr/>
            </p:nvCxnSpPr>
            <p:spPr>
              <a:xfrm>
                <a:off x="7423107" y="2786435"/>
                <a:ext cx="0" cy="900000"/>
              </a:xfrm>
              <a:prstGeom prst="line">
                <a:avLst/>
              </a:prstGeom>
              <a:ln w="635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8324202" y="2786435"/>
                <a:ext cx="0" cy="900000"/>
              </a:xfrm>
              <a:prstGeom prst="line">
                <a:avLst/>
              </a:prstGeom>
              <a:ln w="635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직사각형 63"/>
            <p:cNvSpPr/>
            <p:nvPr/>
          </p:nvSpPr>
          <p:spPr>
            <a:xfrm>
              <a:off x="3691404" y="5019555"/>
              <a:ext cx="900000" cy="900000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 rot="5400000">
              <a:off x="7425350" y="5019555"/>
              <a:ext cx="901095" cy="900000"/>
              <a:chOff x="7423107" y="5389358"/>
              <a:chExt cx="901095" cy="900000"/>
            </a:xfrm>
          </p:grpSpPr>
          <p:cxnSp>
            <p:nvCxnSpPr>
              <p:cNvPr id="65" name="직선 연결선 64"/>
              <p:cNvCxnSpPr/>
              <p:nvPr/>
            </p:nvCxnSpPr>
            <p:spPr>
              <a:xfrm>
                <a:off x="7423107" y="5389358"/>
                <a:ext cx="0" cy="900000"/>
              </a:xfrm>
              <a:prstGeom prst="line">
                <a:avLst/>
              </a:prstGeom>
              <a:ln w="635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8324202" y="5389358"/>
                <a:ext cx="0" cy="900000"/>
              </a:xfrm>
              <a:prstGeom prst="line">
                <a:avLst/>
              </a:prstGeom>
              <a:ln w="635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직사각형 11"/>
            <p:cNvSpPr/>
            <p:nvPr/>
          </p:nvSpPr>
          <p:spPr>
            <a:xfrm>
              <a:off x="5536049" y="3078495"/>
              <a:ext cx="129209" cy="288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rot="16200000" flipH="1">
              <a:off x="5536049" y="5325555"/>
              <a:ext cx="129209" cy="288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E67D07-FB30-6049-A717-7C246F42604E}"/>
              </a:ext>
            </a:extLst>
          </p:cNvPr>
          <p:cNvSpPr txBox="1"/>
          <p:nvPr/>
        </p:nvSpPr>
        <p:spPr>
          <a:xfrm>
            <a:off x="90096" y="367091"/>
            <a:ext cx="235352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ore-KR" altLang="en-US" sz="2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이미지의</a:t>
            </a:r>
            <a:r>
              <a:rPr kumimoji="1" lang="ko-KR" altLang="en-US" sz="2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특징을</a:t>
            </a:r>
            <a:endParaRPr kumimoji="1" lang="en-US" altLang="ko-KR" sz="2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kumimoji="1" lang="ko-KR" altLang="en-US" sz="2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추출하는 예시</a:t>
            </a:r>
            <a:endParaRPr kumimoji="1" lang="ko-Kore-KR" altLang="en-US" sz="2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0765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4AFB5F4-5A3B-4822-ADA0-E8FEB820672E}"/>
              </a:ext>
            </a:extLst>
          </p:cNvPr>
          <p:cNvSpPr/>
          <p:nvPr/>
        </p:nvSpPr>
        <p:spPr>
          <a:xfrm>
            <a:off x="0" y="1276349"/>
            <a:ext cx="12192000" cy="4314825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227AA-C488-4A75-9B96-D6A0CF3A75B1}"/>
              </a:ext>
            </a:extLst>
          </p:cNvPr>
          <p:cNvSpPr txBox="1"/>
          <p:nvPr/>
        </p:nvSpPr>
        <p:spPr>
          <a:xfrm>
            <a:off x="2947984" y="2921168"/>
            <a:ext cx="62960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CNN</a:t>
            </a:r>
            <a:r>
              <a:rPr lang="ko-KR" altLang="en-US" sz="6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동작 방식</a:t>
            </a:r>
            <a:endParaRPr lang="en-US" altLang="ko-KR" sz="6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130C49-4A3C-402C-947A-F3663C456EA2}"/>
              </a:ext>
            </a:extLst>
          </p:cNvPr>
          <p:cNvSpPr/>
          <p:nvPr/>
        </p:nvSpPr>
        <p:spPr>
          <a:xfrm>
            <a:off x="101536" y="1372134"/>
            <a:ext cx="3067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CNN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126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3230883" y="295614"/>
            <a:ext cx="8709771" cy="1025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Convolution </a:t>
            </a: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연산을 활용해 이미지 내 특정 객체가 있는지 없는지를 확인하는</a:t>
            </a: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분류 문제를 해결할 수 있습니다</a:t>
            </a: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아래 그림과 같이 이미지 내에 자동차가 있는지 없는지를 분류하는 문제를 필터와</a:t>
            </a: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 err="1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합성곱</a:t>
            </a: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연산의 개념으로 이해해봅시다</a:t>
            </a: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ore-KR" altLang="en-US" sz="1400" dirty="0">
              <a:solidFill>
                <a:srgbClr val="5056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5949" y="197043"/>
            <a:ext cx="2372765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CNN</a:t>
            </a:r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동작 방식</a:t>
            </a:r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_1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426" y="3081419"/>
            <a:ext cx="2148931" cy="214337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63078825-3249-6D47-BD1A-705167A31E0D}"/>
              </a:ext>
            </a:extLst>
          </p:cNvPr>
          <p:cNvSpPr/>
          <p:nvPr/>
        </p:nvSpPr>
        <p:spPr>
          <a:xfrm>
            <a:off x="1777540" y="3149433"/>
            <a:ext cx="2339688" cy="1985098"/>
          </a:xfrm>
          <a:prstGeom prst="rect">
            <a:avLst/>
          </a:prstGeom>
          <a:noFill/>
          <a:ln w="63500">
            <a:solidFill>
              <a:srgbClr val="E94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6" name="직선 연결선[R] 13">
            <a:extLst>
              <a:ext uri="{FF2B5EF4-FFF2-40B4-BE49-F238E27FC236}">
                <a16:creationId xmlns:a16="http://schemas.microsoft.com/office/drawing/2014/main" id="{1F5CA623-85C6-2145-BAF5-2A680EEBAEC1}"/>
              </a:ext>
            </a:extLst>
          </p:cNvPr>
          <p:cNvCxnSpPr>
            <a:cxnSpLocks/>
          </p:cNvCxnSpPr>
          <p:nvPr/>
        </p:nvCxnSpPr>
        <p:spPr>
          <a:xfrm>
            <a:off x="3879316" y="4337774"/>
            <a:ext cx="1118096" cy="1374570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14">
            <a:extLst>
              <a:ext uri="{FF2B5EF4-FFF2-40B4-BE49-F238E27FC236}">
                <a16:creationId xmlns:a16="http://schemas.microsoft.com/office/drawing/2014/main" id="{02C2D9A6-0BC2-F647-BC8B-76DBE53C255E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3939361" y="3876809"/>
            <a:ext cx="1070221" cy="1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14">
            <a:extLst>
              <a:ext uri="{FF2B5EF4-FFF2-40B4-BE49-F238E27FC236}">
                <a16:creationId xmlns:a16="http://schemas.microsoft.com/office/drawing/2014/main" id="{02C2D9A6-0BC2-F647-BC8B-76DBE53C255E}"/>
              </a:ext>
            </a:extLst>
          </p:cNvPr>
          <p:cNvCxnSpPr>
            <a:cxnSpLocks/>
          </p:cNvCxnSpPr>
          <p:nvPr/>
        </p:nvCxnSpPr>
        <p:spPr>
          <a:xfrm flipH="1">
            <a:off x="3939361" y="2718941"/>
            <a:ext cx="1070221" cy="813286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개체 49"/>
          <p:cNvGraphicFramePr>
            <a:graphicFrameLocks noChangeAspect="1"/>
          </p:cNvGraphicFramePr>
          <p:nvPr/>
        </p:nvGraphicFramePr>
        <p:xfrm>
          <a:off x="5256636" y="3474036"/>
          <a:ext cx="1736075" cy="10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r:id="rId5" imgW="4368240" imgH="2717280" progId="">
                  <p:embed/>
                </p:oleObj>
              </mc:Choice>
              <mc:Fallback>
                <p:oleObj r:id="rId5" imgW="4368240" imgH="2717280" progId="">
                  <p:embed/>
                  <p:pic>
                    <p:nvPicPr>
                      <p:cNvPr id="50" name="개체 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56636" y="3474036"/>
                        <a:ext cx="1736075" cy="1080000"/>
                      </a:xfrm>
                      <a:prstGeom prst="rect">
                        <a:avLst/>
                      </a:prstGeom>
                      <a:ln w="25400">
                        <a:solidFill>
                          <a:srgbClr val="506078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366806"/>
              </p:ext>
            </p:extLst>
          </p:nvPr>
        </p:nvGraphicFramePr>
        <p:xfrm>
          <a:off x="5246915" y="2178941"/>
          <a:ext cx="1736075" cy="10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7" imgW="2666520" imgH="1587240" progId="">
                  <p:embed/>
                </p:oleObj>
              </mc:Choice>
              <mc:Fallback>
                <p:oleObj r:id="rId7" imgW="2666520" imgH="1587240" progId="">
                  <p:embed/>
                  <p:pic>
                    <p:nvPicPr>
                      <p:cNvPr id="53" name="개체 5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46915" y="2178941"/>
                        <a:ext cx="1736075" cy="1080000"/>
                      </a:xfrm>
                      <a:prstGeom prst="rect">
                        <a:avLst/>
                      </a:prstGeom>
                      <a:ln w="25400">
                        <a:solidFill>
                          <a:srgbClr val="506078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개체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579144"/>
              </p:ext>
            </p:extLst>
          </p:nvPr>
        </p:nvGraphicFramePr>
        <p:xfrm>
          <a:off x="5256636" y="5048880"/>
          <a:ext cx="1726354" cy="1493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9" imgW="5396760" imgH="5269680" progId="">
                  <p:embed/>
                </p:oleObj>
              </mc:Choice>
              <mc:Fallback>
                <p:oleObj r:id="rId9" imgW="5396760" imgH="5269680" progId="">
                  <p:embed/>
                  <p:pic>
                    <p:nvPicPr>
                      <p:cNvPr id="55" name="개체 5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56636" y="5048880"/>
                        <a:ext cx="1726354" cy="1493173"/>
                      </a:xfrm>
                      <a:prstGeom prst="rect">
                        <a:avLst/>
                      </a:prstGeom>
                      <a:ln w="25400">
                        <a:solidFill>
                          <a:srgbClr val="506078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8479309" y="3968442"/>
            <a:ext cx="23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자동차 이미지 인식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8" name="오른쪽 화살표[R] 38">
            <a:extLst>
              <a:ext uri="{FF2B5EF4-FFF2-40B4-BE49-F238E27FC236}">
                <a16:creationId xmlns:a16="http://schemas.microsoft.com/office/drawing/2014/main" id="{CB9EECCB-3D20-3245-96BE-A051E5A0B964}"/>
              </a:ext>
            </a:extLst>
          </p:cNvPr>
          <p:cNvSpPr/>
          <p:nvPr/>
        </p:nvSpPr>
        <p:spPr>
          <a:xfrm>
            <a:off x="7551376" y="3968442"/>
            <a:ext cx="583428" cy="3693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/>
          <p:cNvSpPr/>
          <p:nvPr/>
        </p:nvSpPr>
        <p:spPr>
          <a:xfrm>
            <a:off x="3024961" y="3474036"/>
            <a:ext cx="914400" cy="805547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82C2F10-DA90-F54B-931E-E2913D6AA96D}"/>
              </a:ext>
            </a:extLst>
          </p:cNvPr>
          <p:cNvSpPr txBox="1"/>
          <p:nvPr/>
        </p:nvSpPr>
        <p:spPr>
          <a:xfrm>
            <a:off x="2669118" y="2607595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Image</a:t>
            </a:r>
            <a:endParaRPr kumimoji="1" lang="ko-Kore-KR" altLang="en-US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82C2F10-DA90-F54B-931E-E2913D6AA96D}"/>
              </a:ext>
            </a:extLst>
          </p:cNvPr>
          <p:cNvSpPr txBox="1"/>
          <p:nvPr/>
        </p:nvSpPr>
        <p:spPr>
          <a:xfrm>
            <a:off x="5768838" y="1775312"/>
            <a:ext cx="711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Filter</a:t>
            </a:r>
            <a:endParaRPr kumimoji="1" lang="ko-Kore-KR" altLang="en-US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6093517" y="4659537"/>
            <a:ext cx="43202" cy="307076"/>
            <a:chOff x="6629400" y="3489305"/>
            <a:chExt cx="76200" cy="541619"/>
          </a:xfrm>
          <a:solidFill>
            <a:srgbClr val="506078"/>
          </a:solidFill>
        </p:grpSpPr>
        <p:sp>
          <p:nvSpPr>
            <p:cNvPr id="72" name="직사각형 71"/>
            <p:cNvSpPr/>
            <p:nvPr/>
          </p:nvSpPr>
          <p:spPr>
            <a:xfrm flipV="1">
              <a:off x="6629400" y="3489305"/>
              <a:ext cx="76200" cy="76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 flipV="1">
              <a:off x="6629400" y="3799585"/>
              <a:ext cx="76200" cy="76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 flipV="1">
              <a:off x="6629400" y="3954724"/>
              <a:ext cx="76200" cy="76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37744C-1952-E747-BCB6-8F88804A040E}"/>
              </a:ext>
            </a:extLst>
          </p:cNvPr>
          <p:cNvSpPr txBox="1"/>
          <p:nvPr/>
        </p:nvSpPr>
        <p:spPr>
          <a:xfrm>
            <a:off x="8178061" y="5712344"/>
            <a:ext cx="35176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자동차가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가지고 있는 여러 가지 특징들 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헤드라이트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바퀴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사이드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미러 등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을 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filter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사용합니다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F596DA-F46E-4246-971D-4E6EA19FFC71}"/>
              </a:ext>
            </a:extLst>
          </p:cNvPr>
          <p:cNvSpPr txBox="1"/>
          <p:nvPr/>
        </p:nvSpPr>
        <p:spPr>
          <a:xfrm>
            <a:off x="8178061" y="4394684"/>
            <a:ext cx="29402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입력한 이미지에서 이러한 특징들이</a:t>
            </a:r>
            <a:endParaRPr kumimoji="1"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통과한다면 해당 이미지에 자동차가</a:t>
            </a:r>
            <a:endParaRPr kumimoji="1"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있는 것을 인식할 수 있습니다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7917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3230883" y="107307"/>
            <a:ext cx="72166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그렇다면 바퀴</a:t>
            </a: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헤드라이트 등 자동차의 특징이 담겨있는 필터는 어떻게 만들 수 있을까요</a:t>
            </a: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이러한 필터를 직접 만드는 일은 매우 어려운 일입니다</a:t>
            </a: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하지만 </a:t>
            </a: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CNN</a:t>
            </a: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이용하면 우리가 찾고자 하는 이미지 내의 공통적인 특징을 자동으로 찾아 </a:t>
            </a:r>
            <a:endParaRPr lang="en-US" altLang="ko-KR" sz="1400" dirty="0">
              <a:solidFill>
                <a:srgbClr val="5056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필터를 만들 수 있습니다</a:t>
            </a: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ore-KR" altLang="en-US" sz="1400" dirty="0">
              <a:solidFill>
                <a:srgbClr val="5056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5949" y="197043"/>
            <a:ext cx="2372765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CNN</a:t>
            </a:r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동작 방식</a:t>
            </a:r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_2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29775" y="5056090"/>
            <a:ext cx="1081118" cy="1055680"/>
          </a:xfrm>
          <a:prstGeom prst="rect">
            <a:avLst/>
          </a:prstGeom>
          <a:solidFill>
            <a:schemeClr val="bg1"/>
          </a:solidFill>
          <a:ln w="25400">
            <a:solidFill>
              <a:srgbClr val="505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29295" y="2557469"/>
            <a:ext cx="1282079" cy="763142"/>
          </a:xfrm>
          <a:prstGeom prst="rect">
            <a:avLst/>
          </a:prstGeom>
          <a:solidFill>
            <a:schemeClr val="bg1"/>
          </a:solidFill>
          <a:ln w="25400">
            <a:solidFill>
              <a:srgbClr val="505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46" y="3202045"/>
            <a:ext cx="1518462" cy="151453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078825-3249-6D47-BD1A-705167A31E0D}"/>
              </a:ext>
            </a:extLst>
          </p:cNvPr>
          <p:cNvSpPr/>
          <p:nvPr/>
        </p:nvSpPr>
        <p:spPr>
          <a:xfrm>
            <a:off x="683539" y="3250104"/>
            <a:ext cx="1653254" cy="1402696"/>
          </a:xfrm>
          <a:prstGeom prst="rect">
            <a:avLst/>
          </a:prstGeom>
          <a:noFill/>
          <a:ln w="63500">
            <a:solidFill>
              <a:srgbClr val="E94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8" name="직선 연결선[R] 13">
            <a:extLst>
              <a:ext uri="{FF2B5EF4-FFF2-40B4-BE49-F238E27FC236}">
                <a16:creationId xmlns:a16="http://schemas.microsoft.com/office/drawing/2014/main" id="{1F5CA623-85C6-2145-BAF5-2A680EEBAEC1}"/>
              </a:ext>
            </a:extLst>
          </p:cNvPr>
          <p:cNvCxnSpPr>
            <a:cxnSpLocks/>
          </p:cNvCxnSpPr>
          <p:nvPr/>
        </p:nvCxnSpPr>
        <p:spPr>
          <a:xfrm>
            <a:off x="2168681" y="4089802"/>
            <a:ext cx="790061" cy="971289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4">
            <a:extLst>
              <a:ext uri="{FF2B5EF4-FFF2-40B4-BE49-F238E27FC236}">
                <a16:creationId xmlns:a16="http://schemas.microsoft.com/office/drawing/2014/main" id="{02C2D9A6-0BC2-F647-BC8B-76DBE53C255E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2211110" y="3764078"/>
            <a:ext cx="756232" cy="1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4">
            <a:extLst>
              <a:ext uri="{FF2B5EF4-FFF2-40B4-BE49-F238E27FC236}">
                <a16:creationId xmlns:a16="http://schemas.microsoft.com/office/drawing/2014/main" id="{02C2D9A6-0BC2-F647-BC8B-76DBE53C255E}"/>
              </a:ext>
            </a:extLst>
          </p:cNvPr>
          <p:cNvCxnSpPr>
            <a:cxnSpLocks/>
          </p:cNvCxnSpPr>
          <p:nvPr/>
        </p:nvCxnSpPr>
        <p:spPr>
          <a:xfrm flipH="1">
            <a:off x="2211110" y="2945914"/>
            <a:ext cx="756232" cy="574679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564983" y="3479473"/>
            <a:ext cx="646127" cy="569210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2C2F10-DA90-F54B-931E-E2913D6AA96D}"/>
              </a:ext>
            </a:extLst>
          </p:cNvPr>
          <p:cNvSpPr txBox="1"/>
          <p:nvPr/>
        </p:nvSpPr>
        <p:spPr>
          <a:xfrm>
            <a:off x="1154735" y="2860270"/>
            <a:ext cx="820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Image</a:t>
            </a:r>
            <a:endParaRPr kumimoji="1" lang="ko-Kore-KR" altLang="en-US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2C2F10-DA90-F54B-931E-E2913D6AA96D}"/>
              </a:ext>
            </a:extLst>
          </p:cNvPr>
          <p:cNvSpPr txBox="1"/>
          <p:nvPr/>
        </p:nvSpPr>
        <p:spPr>
          <a:xfrm>
            <a:off x="3518897" y="2169797"/>
            <a:ext cx="502875" cy="239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Filter</a:t>
            </a:r>
            <a:endParaRPr kumimoji="1" lang="ko-Kore-KR" altLang="en-US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148" y="3202045"/>
            <a:ext cx="1518462" cy="151453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078825-3249-6D47-BD1A-705167A31E0D}"/>
              </a:ext>
            </a:extLst>
          </p:cNvPr>
          <p:cNvSpPr/>
          <p:nvPr/>
        </p:nvSpPr>
        <p:spPr>
          <a:xfrm>
            <a:off x="7539741" y="3250104"/>
            <a:ext cx="1653254" cy="1402696"/>
          </a:xfrm>
          <a:prstGeom prst="rect">
            <a:avLst/>
          </a:prstGeom>
          <a:noFill/>
          <a:ln w="63500">
            <a:solidFill>
              <a:srgbClr val="E94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" name="직선 연결선[R] 13">
            <a:extLst>
              <a:ext uri="{FF2B5EF4-FFF2-40B4-BE49-F238E27FC236}">
                <a16:creationId xmlns:a16="http://schemas.microsoft.com/office/drawing/2014/main" id="{1F5CA623-85C6-2145-BAF5-2A680EEBAEC1}"/>
              </a:ext>
            </a:extLst>
          </p:cNvPr>
          <p:cNvCxnSpPr>
            <a:cxnSpLocks/>
          </p:cNvCxnSpPr>
          <p:nvPr/>
        </p:nvCxnSpPr>
        <p:spPr>
          <a:xfrm>
            <a:off x="9024883" y="4089802"/>
            <a:ext cx="790061" cy="971289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14">
            <a:extLst>
              <a:ext uri="{FF2B5EF4-FFF2-40B4-BE49-F238E27FC236}">
                <a16:creationId xmlns:a16="http://schemas.microsoft.com/office/drawing/2014/main" id="{02C2D9A6-0BC2-F647-BC8B-76DBE53C255E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9067312" y="3764078"/>
            <a:ext cx="756232" cy="1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14">
            <a:extLst>
              <a:ext uri="{FF2B5EF4-FFF2-40B4-BE49-F238E27FC236}">
                <a16:creationId xmlns:a16="http://schemas.microsoft.com/office/drawing/2014/main" id="{02C2D9A6-0BC2-F647-BC8B-76DBE53C255E}"/>
              </a:ext>
            </a:extLst>
          </p:cNvPr>
          <p:cNvCxnSpPr>
            <a:cxnSpLocks/>
          </p:cNvCxnSpPr>
          <p:nvPr/>
        </p:nvCxnSpPr>
        <p:spPr>
          <a:xfrm flipH="1">
            <a:off x="9067312" y="2945914"/>
            <a:ext cx="756232" cy="574679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495696"/>
              </p:ext>
            </p:extLst>
          </p:nvPr>
        </p:nvGraphicFramePr>
        <p:xfrm>
          <a:off x="10018919" y="3479473"/>
          <a:ext cx="1226733" cy="763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r:id="rId4" imgW="4368240" imgH="2717280" progId="">
                  <p:embed/>
                </p:oleObj>
              </mc:Choice>
              <mc:Fallback>
                <p:oleObj r:id="rId4" imgW="4368240" imgH="2717280" progId="">
                  <p:embed/>
                  <p:pic>
                    <p:nvPicPr>
                      <p:cNvPr id="34" name="개체 3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18919" y="3479473"/>
                        <a:ext cx="1226733" cy="763142"/>
                      </a:xfrm>
                      <a:prstGeom prst="rect">
                        <a:avLst/>
                      </a:prstGeom>
                      <a:ln w="25400">
                        <a:solidFill>
                          <a:srgbClr val="506078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670562"/>
              </p:ext>
            </p:extLst>
          </p:nvPr>
        </p:nvGraphicFramePr>
        <p:xfrm>
          <a:off x="9991246" y="2564343"/>
          <a:ext cx="1282079" cy="763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r:id="rId6" imgW="2666520" imgH="1587240" progId="">
                  <p:embed/>
                </p:oleObj>
              </mc:Choice>
              <mc:Fallback>
                <p:oleObj r:id="rId6" imgW="2666520" imgH="1587240" progId="">
                  <p:embed/>
                  <p:pic>
                    <p:nvPicPr>
                      <p:cNvPr id="35" name="개체 3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991246" y="2564343"/>
                        <a:ext cx="1282079" cy="763142"/>
                      </a:xfrm>
                      <a:prstGeom prst="rect">
                        <a:avLst/>
                      </a:prstGeom>
                      <a:ln w="25400">
                        <a:solidFill>
                          <a:srgbClr val="506078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410409"/>
              </p:ext>
            </p:extLst>
          </p:nvPr>
        </p:nvGraphicFramePr>
        <p:xfrm>
          <a:off x="10091863" y="5056090"/>
          <a:ext cx="1080844" cy="1055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r:id="rId8" imgW="5396760" imgH="5269680" progId="">
                  <p:embed/>
                </p:oleObj>
              </mc:Choice>
              <mc:Fallback>
                <p:oleObj r:id="rId8" imgW="5396760" imgH="5269680" progId="">
                  <p:embed/>
                  <p:pic>
                    <p:nvPicPr>
                      <p:cNvPr id="36" name="개체 3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091863" y="5056090"/>
                        <a:ext cx="1080844" cy="1055096"/>
                      </a:xfrm>
                      <a:prstGeom prst="rect">
                        <a:avLst/>
                      </a:prstGeom>
                      <a:ln w="25400">
                        <a:solidFill>
                          <a:srgbClr val="506078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직사각형 36"/>
          <p:cNvSpPr/>
          <p:nvPr/>
        </p:nvSpPr>
        <p:spPr>
          <a:xfrm>
            <a:off x="8421184" y="3479473"/>
            <a:ext cx="646127" cy="569210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2C2F10-DA90-F54B-931E-E2913D6AA96D}"/>
              </a:ext>
            </a:extLst>
          </p:cNvPr>
          <p:cNvSpPr txBox="1"/>
          <p:nvPr/>
        </p:nvSpPr>
        <p:spPr>
          <a:xfrm>
            <a:off x="8040483" y="2860270"/>
            <a:ext cx="831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Image</a:t>
            </a:r>
            <a:endParaRPr kumimoji="1" lang="ko-Kore-KR" altLang="en-US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2C2F10-DA90-F54B-931E-E2913D6AA96D}"/>
              </a:ext>
            </a:extLst>
          </p:cNvPr>
          <p:cNvSpPr txBox="1"/>
          <p:nvPr/>
        </p:nvSpPr>
        <p:spPr>
          <a:xfrm>
            <a:off x="10236099" y="2169797"/>
            <a:ext cx="792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Filter</a:t>
            </a:r>
            <a:endParaRPr kumimoji="1" lang="ko-Kore-KR" altLang="en-US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129295" y="3479473"/>
            <a:ext cx="1282079" cy="763142"/>
          </a:xfrm>
          <a:prstGeom prst="rect">
            <a:avLst/>
          </a:prstGeom>
          <a:solidFill>
            <a:schemeClr val="bg1"/>
          </a:solidFill>
          <a:ln w="25400">
            <a:solidFill>
              <a:srgbClr val="505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2C2F10-DA90-F54B-931E-E2913D6AA96D}"/>
              </a:ext>
            </a:extLst>
          </p:cNvPr>
          <p:cNvSpPr txBox="1"/>
          <p:nvPr/>
        </p:nvSpPr>
        <p:spPr>
          <a:xfrm>
            <a:off x="3603211" y="2764017"/>
            <a:ext cx="334246" cy="445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3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kumimoji="1" lang="ko-Kore-KR" altLang="en-US" sz="30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2C2F10-DA90-F54B-931E-E2913D6AA96D}"/>
              </a:ext>
            </a:extLst>
          </p:cNvPr>
          <p:cNvSpPr txBox="1"/>
          <p:nvPr/>
        </p:nvSpPr>
        <p:spPr>
          <a:xfrm>
            <a:off x="3603211" y="3653780"/>
            <a:ext cx="334246" cy="445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3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kumimoji="1" lang="ko-Kore-KR" altLang="en-US" sz="30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2C2F10-DA90-F54B-931E-E2913D6AA96D}"/>
              </a:ext>
            </a:extLst>
          </p:cNvPr>
          <p:cNvSpPr txBox="1"/>
          <p:nvPr/>
        </p:nvSpPr>
        <p:spPr>
          <a:xfrm>
            <a:off x="3603211" y="5360807"/>
            <a:ext cx="334246" cy="445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3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kumimoji="1" lang="ko-Kore-KR" altLang="en-US" sz="30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97013" y="3653780"/>
            <a:ext cx="1530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머신러닝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학습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(CNN)</a:t>
            </a:r>
          </a:p>
        </p:txBody>
      </p:sp>
      <p:sp>
        <p:nvSpPr>
          <p:cNvPr id="56" name="오른쪽 화살표[R] 38">
            <a:extLst>
              <a:ext uri="{FF2B5EF4-FFF2-40B4-BE49-F238E27FC236}">
                <a16:creationId xmlns:a16="http://schemas.microsoft.com/office/drawing/2014/main" id="{CB9EECCB-3D20-3245-96BE-A051E5A0B964}"/>
              </a:ext>
            </a:extLst>
          </p:cNvPr>
          <p:cNvSpPr/>
          <p:nvPr/>
        </p:nvSpPr>
        <p:spPr>
          <a:xfrm>
            <a:off x="4635982" y="3740729"/>
            <a:ext cx="583428" cy="3693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오른쪽 화살표[R] 38">
            <a:extLst>
              <a:ext uri="{FF2B5EF4-FFF2-40B4-BE49-F238E27FC236}">
                <a16:creationId xmlns:a16="http://schemas.microsoft.com/office/drawing/2014/main" id="{CB9EECCB-3D20-3245-96BE-A051E5A0B964}"/>
              </a:ext>
            </a:extLst>
          </p:cNvPr>
          <p:cNvSpPr/>
          <p:nvPr/>
        </p:nvSpPr>
        <p:spPr>
          <a:xfrm>
            <a:off x="6758487" y="3740729"/>
            <a:ext cx="583428" cy="3693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8" name="그룹 57"/>
          <p:cNvGrpSpPr/>
          <p:nvPr/>
        </p:nvGrpSpPr>
        <p:grpSpPr>
          <a:xfrm>
            <a:off x="10557084" y="4480597"/>
            <a:ext cx="43202" cy="307076"/>
            <a:chOff x="6629400" y="3489305"/>
            <a:chExt cx="76200" cy="541619"/>
          </a:xfrm>
          <a:solidFill>
            <a:srgbClr val="506078"/>
          </a:solidFill>
        </p:grpSpPr>
        <p:sp>
          <p:nvSpPr>
            <p:cNvPr id="59" name="직사각형 58"/>
            <p:cNvSpPr/>
            <p:nvPr/>
          </p:nvSpPr>
          <p:spPr>
            <a:xfrm flipV="1">
              <a:off x="6629400" y="3489305"/>
              <a:ext cx="76200" cy="76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 flipV="1">
              <a:off x="6629400" y="3644445"/>
              <a:ext cx="76200" cy="76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 flipV="1">
              <a:off x="6629400" y="3799585"/>
              <a:ext cx="76200" cy="76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 flipV="1">
              <a:off x="6629400" y="3954724"/>
              <a:ext cx="76200" cy="76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3760558" y="4480597"/>
            <a:ext cx="43202" cy="307076"/>
            <a:chOff x="6629400" y="3489305"/>
            <a:chExt cx="76200" cy="541619"/>
          </a:xfrm>
          <a:solidFill>
            <a:srgbClr val="506078"/>
          </a:solidFill>
        </p:grpSpPr>
        <p:sp>
          <p:nvSpPr>
            <p:cNvPr id="65" name="직사각형 64"/>
            <p:cNvSpPr/>
            <p:nvPr/>
          </p:nvSpPr>
          <p:spPr>
            <a:xfrm flipV="1">
              <a:off x="6629400" y="3489305"/>
              <a:ext cx="76200" cy="76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 flipV="1">
              <a:off x="6629400" y="3644445"/>
              <a:ext cx="76200" cy="76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flipV="1">
              <a:off x="6629400" y="3799585"/>
              <a:ext cx="76200" cy="76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 flipV="1">
              <a:off x="6629400" y="3954724"/>
              <a:ext cx="76200" cy="76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8798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3230883" y="197043"/>
            <a:ext cx="7216623" cy="11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CNN</a:t>
            </a:r>
            <a:r>
              <a:rPr lang="ko-KR" altLang="en-US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자동차가 들어있는 여러 장의 사진과 자동차가 들어있지 않은 여러 장의 사진을 학습합니다</a:t>
            </a:r>
            <a:r>
              <a:rPr lang="en-US" altLang="ko-KR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그리고 자동차의 공통적인 특징들을 가진 많은 양의 필터를 만들어 냅니다</a:t>
            </a:r>
            <a:r>
              <a:rPr lang="en-US" altLang="ko-KR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ore-KR" altLang="en-US" sz="1600" dirty="0">
              <a:solidFill>
                <a:srgbClr val="5056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5949" y="197043"/>
            <a:ext cx="2372765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CNN</a:t>
            </a:r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동작 방식</a:t>
            </a:r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_3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148" y="3296857"/>
            <a:ext cx="1518462" cy="151453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078825-3249-6D47-BD1A-705167A31E0D}"/>
              </a:ext>
            </a:extLst>
          </p:cNvPr>
          <p:cNvSpPr/>
          <p:nvPr/>
        </p:nvSpPr>
        <p:spPr>
          <a:xfrm>
            <a:off x="7539741" y="3344916"/>
            <a:ext cx="1653254" cy="1402696"/>
          </a:xfrm>
          <a:prstGeom prst="rect">
            <a:avLst/>
          </a:prstGeom>
          <a:noFill/>
          <a:ln w="63500">
            <a:solidFill>
              <a:srgbClr val="E94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" name="직선 연결선[R] 13">
            <a:extLst>
              <a:ext uri="{FF2B5EF4-FFF2-40B4-BE49-F238E27FC236}">
                <a16:creationId xmlns:a16="http://schemas.microsoft.com/office/drawing/2014/main" id="{1F5CA623-85C6-2145-BAF5-2A680EEBAEC1}"/>
              </a:ext>
            </a:extLst>
          </p:cNvPr>
          <p:cNvCxnSpPr>
            <a:cxnSpLocks/>
          </p:cNvCxnSpPr>
          <p:nvPr/>
        </p:nvCxnSpPr>
        <p:spPr>
          <a:xfrm>
            <a:off x="9024883" y="4184614"/>
            <a:ext cx="790061" cy="971289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14">
            <a:extLst>
              <a:ext uri="{FF2B5EF4-FFF2-40B4-BE49-F238E27FC236}">
                <a16:creationId xmlns:a16="http://schemas.microsoft.com/office/drawing/2014/main" id="{02C2D9A6-0BC2-F647-BC8B-76DBE53C255E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9067312" y="3858890"/>
            <a:ext cx="756232" cy="1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14">
            <a:extLst>
              <a:ext uri="{FF2B5EF4-FFF2-40B4-BE49-F238E27FC236}">
                <a16:creationId xmlns:a16="http://schemas.microsoft.com/office/drawing/2014/main" id="{02C2D9A6-0BC2-F647-BC8B-76DBE53C255E}"/>
              </a:ext>
            </a:extLst>
          </p:cNvPr>
          <p:cNvCxnSpPr>
            <a:cxnSpLocks/>
          </p:cNvCxnSpPr>
          <p:nvPr/>
        </p:nvCxnSpPr>
        <p:spPr>
          <a:xfrm flipH="1">
            <a:off x="9067312" y="3040726"/>
            <a:ext cx="756232" cy="574679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086793"/>
              </p:ext>
            </p:extLst>
          </p:nvPr>
        </p:nvGraphicFramePr>
        <p:xfrm>
          <a:off x="10018919" y="3574285"/>
          <a:ext cx="1226733" cy="763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r:id="rId4" imgW="4368240" imgH="2717280" progId="">
                  <p:embed/>
                </p:oleObj>
              </mc:Choice>
              <mc:Fallback>
                <p:oleObj r:id="rId4" imgW="4368240" imgH="2717280" progId="">
                  <p:embed/>
                  <p:pic>
                    <p:nvPicPr>
                      <p:cNvPr id="34" name="개체 3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18919" y="3574285"/>
                        <a:ext cx="1226733" cy="763142"/>
                      </a:xfrm>
                      <a:prstGeom prst="rect">
                        <a:avLst/>
                      </a:prstGeom>
                      <a:ln w="25400">
                        <a:solidFill>
                          <a:srgbClr val="506078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272182"/>
              </p:ext>
            </p:extLst>
          </p:nvPr>
        </p:nvGraphicFramePr>
        <p:xfrm>
          <a:off x="9991246" y="2659155"/>
          <a:ext cx="1282079" cy="763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r:id="rId6" imgW="2666520" imgH="1587240" progId="">
                  <p:embed/>
                </p:oleObj>
              </mc:Choice>
              <mc:Fallback>
                <p:oleObj r:id="rId6" imgW="2666520" imgH="1587240" progId="">
                  <p:embed/>
                  <p:pic>
                    <p:nvPicPr>
                      <p:cNvPr id="35" name="개체 3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991246" y="2659155"/>
                        <a:ext cx="1282079" cy="763142"/>
                      </a:xfrm>
                      <a:prstGeom prst="rect">
                        <a:avLst/>
                      </a:prstGeom>
                      <a:ln w="25400">
                        <a:solidFill>
                          <a:srgbClr val="506078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1859795"/>
              </p:ext>
            </p:extLst>
          </p:nvPr>
        </p:nvGraphicFramePr>
        <p:xfrm>
          <a:off x="10091863" y="5150902"/>
          <a:ext cx="1080844" cy="1055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r:id="rId8" imgW="5396760" imgH="5269680" progId="">
                  <p:embed/>
                </p:oleObj>
              </mc:Choice>
              <mc:Fallback>
                <p:oleObj r:id="rId8" imgW="5396760" imgH="5269680" progId="">
                  <p:embed/>
                  <p:pic>
                    <p:nvPicPr>
                      <p:cNvPr id="36" name="개체 3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091863" y="5150902"/>
                        <a:ext cx="1080844" cy="1055096"/>
                      </a:xfrm>
                      <a:prstGeom prst="rect">
                        <a:avLst/>
                      </a:prstGeom>
                      <a:ln w="25400">
                        <a:solidFill>
                          <a:srgbClr val="506078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직사각형 36"/>
          <p:cNvSpPr/>
          <p:nvPr/>
        </p:nvSpPr>
        <p:spPr>
          <a:xfrm>
            <a:off x="8421184" y="3574285"/>
            <a:ext cx="646127" cy="569210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2C2F10-DA90-F54B-931E-E2913D6AA96D}"/>
              </a:ext>
            </a:extLst>
          </p:cNvPr>
          <p:cNvSpPr txBox="1"/>
          <p:nvPr/>
        </p:nvSpPr>
        <p:spPr>
          <a:xfrm>
            <a:off x="8040483" y="2955082"/>
            <a:ext cx="831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Image</a:t>
            </a:r>
            <a:endParaRPr kumimoji="1" lang="ko-Kore-KR" altLang="en-US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2C2F10-DA90-F54B-931E-E2913D6AA96D}"/>
              </a:ext>
            </a:extLst>
          </p:cNvPr>
          <p:cNvSpPr txBox="1"/>
          <p:nvPr/>
        </p:nvSpPr>
        <p:spPr>
          <a:xfrm>
            <a:off x="10236099" y="2264609"/>
            <a:ext cx="792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Filter</a:t>
            </a:r>
            <a:endParaRPr kumimoji="1" lang="ko-Kore-KR" altLang="en-US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97013" y="3748592"/>
            <a:ext cx="1530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머신러닝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학습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(CNN)</a:t>
            </a:r>
          </a:p>
        </p:txBody>
      </p:sp>
      <p:sp>
        <p:nvSpPr>
          <p:cNvPr id="56" name="오른쪽 화살표[R] 38">
            <a:extLst>
              <a:ext uri="{FF2B5EF4-FFF2-40B4-BE49-F238E27FC236}">
                <a16:creationId xmlns:a16="http://schemas.microsoft.com/office/drawing/2014/main" id="{CB9EECCB-3D20-3245-96BE-A051E5A0B964}"/>
              </a:ext>
            </a:extLst>
          </p:cNvPr>
          <p:cNvSpPr/>
          <p:nvPr/>
        </p:nvSpPr>
        <p:spPr>
          <a:xfrm>
            <a:off x="4635982" y="3835541"/>
            <a:ext cx="583428" cy="3693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오른쪽 화살표[R] 38">
            <a:extLst>
              <a:ext uri="{FF2B5EF4-FFF2-40B4-BE49-F238E27FC236}">
                <a16:creationId xmlns:a16="http://schemas.microsoft.com/office/drawing/2014/main" id="{CB9EECCB-3D20-3245-96BE-A051E5A0B964}"/>
              </a:ext>
            </a:extLst>
          </p:cNvPr>
          <p:cNvSpPr/>
          <p:nvPr/>
        </p:nvSpPr>
        <p:spPr>
          <a:xfrm>
            <a:off x="6758487" y="3835541"/>
            <a:ext cx="583428" cy="3693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8" name="그룹 57"/>
          <p:cNvGrpSpPr/>
          <p:nvPr/>
        </p:nvGrpSpPr>
        <p:grpSpPr>
          <a:xfrm>
            <a:off x="10557084" y="4575409"/>
            <a:ext cx="43202" cy="307076"/>
            <a:chOff x="6629400" y="3489305"/>
            <a:chExt cx="76200" cy="541619"/>
          </a:xfrm>
          <a:solidFill>
            <a:srgbClr val="506078"/>
          </a:solidFill>
        </p:grpSpPr>
        <p:sp>
          <p:nvSpPr>
            <p:cNvPr id="59" name="직사각형 58"/>
            <p:cNvSpPr/>
            <p:nvPr/>
          </p:nvSpPr>
          <p:spPr>
            <a:xfrm flipV="1">
              <a:off x="6629400" y="3489305"/>
              <a:ext cx="76200" cy="76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 flipV="1">
              <a:off x="6629400" y="3644445"/>
              <a:ext cx="76200" cy="76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 flipV="1">
              <a:off x="6629400" y="3799585"/>
              <a:ext cx="76200" cy="76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 flipV="1">
              <a:off x="6629400" y="3954724"/>
              <a:ext cx="76200" cy="76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9C0BBDE7-B19A-FB47-9414-EDFAB12FE8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100" y="2374457"/>
            <a:ext cx="3172643" cy="3343614"/>
          </a:xfrm>
          <a:prstGeom prst="rect">
            <a:avLst/>
          </a:prstGeom>
          <a:ln w="25400">
            <a:solidFill>
              <a:srgbClr val="505678"/>
            </a:solidFill>
          </a:ln>
        </p:spPr>
      </p:pic>
    </p:spTree>
    <p:extLst>
      <p:ext uri="{BB962C8B-B14F-4D97-AF65-F5344CB8AC3E}">
        <p14:creationId xmlns:p14="http://schemas.microsoft.com/office/powerpoint/2010/main" val="4109000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3230883" y="197043"/>
            <a:ext cx="7216623" cy="11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예시의 자동차는 바퀴가 없는 자동차입니다</a:t>
            </a:r>
            <a:r>
              <a:rPr lang="en-US" altLang="ko-KR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비록 바퀴가 없지만 우리는 사진만 보고도 자동차임을 바로 인식할 수 있습니다</a:t>
            </a:r>
            <a:r>
              <a:rPr lang="en-US" altLang="ko-KR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우리는 바퀴만 보는 것이 아니라 사진을 종합적으로 보기 때문이죠</a:t>
            </a:r>
            <a:r>
              <a:rPr lang="en-US" altLang="ko-KR" sz="16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ore-KR" altLang="en-US" sz="1600" dirty="0">
              <a:solidFill>
                <a:srgbClr val="5056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5949" y="197043"/>
            <a:ext cx="2372765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CNN</a:t>
            </a:r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동작 방식</a:t>
            </a:r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_4</a:t>
            </a:r>
          </a:p>
        </p:txBody>
      </p:sp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270485"/>
              </p:ext>
            </p:extLst>
          </p:nvPr>
        </p:nvGraphicFramePr>
        <p:xfrm>
          <a:off x="1861887" y="2417909"/>
          <a:ext cx="2484404" cy="1866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r:id="rId4" imgW="13104720" imgH="9828360" progId="">
                  <p:embed/>
                </p:oleObj>
              </mc:Choice>
              <mc:Fallback>
                <p:oleObj r:id="rId4" imgW="13104720" imgH="9828360" progId="">
                  <p:embed/>
                  <p:pic>
                    <p:nvPicPr>
                      <p:cNvPr id="25" name="개체 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61887" y="2417909"/>
                        <a:ext cx="2484404" cy="1866893"/>
                      </a:xfrm>
                      <a:prstGeom prst="rect">
                        <a:avLst/>
                      </a:prstGeom>
                      <a:ln w="25400">
                        <a:solidFill>
                          <a:srgbClr val="506078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9398208" y="3108348"/>
            <a:ext cx="1309151" cy="408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sz="2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자동차</a:t>
            </a:r>
            <a:r>
              <a:rPr lang="en-US" altLang="ko-KR" sz="2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</a:p>
        </p:txBody>
      </p:sp>
      <p:sp>
        <p:nvSpPr>
          <p:cNvPr id="52" name="오른쪽 화살표[R] 38">
            <a:extLst>
              <a:ext uri="{FF2B5EF4-FFF2-40B4-BE49-F238E27FC236}">
                <a16:creationId xmlns:a16="http://schemas.microsoft.com/office/drawing/2014/main" id="{CB9EECCB-3D20-3245-96BE-A051E5A0B964}"/>
              </a:ext>
            </a:extLst>
          </p:cNvPr>
          <p:cNvSpPr/>
          <p:nvPr/>
        </p:nvSpPr>
        <p:spPr>
          <a:xfrm>
            <a:off x="8844658" y="3171744"/>
            <a:ext cx="499208" cy="3160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/>
          <p:cNvSpPr/>
          <p:nvPr/>
        </p:nvSpPr>
        <p:spPr>
          <a:xfrm>
            <a:off x="1015501" y="5635099"/>
            <a:ext cx="10323747" cy="1025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우리가 사진을 종합적으로 보듯이 인공지능 또한 사진을 종합적으로 파악하는 알고리즘이 필요합니다</a:t>
            </a: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이를 </a:t>
            </a: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Convolution</a:t>
            </a: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통과한 결과물에 최종적으로 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Fully Connected Layer</a:t>
            </a: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라는 알고리즘을 추가해 구현할 수 있습니다</a:t>
            </a: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알고리즘은 필터를 통과한 이미지의 특징들을 종합해서</a:t>
            </a: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원본 이미지에 우리가 찾고자 하는 물체가 있는지 판단할 수 있습니다</a:t>
            </a:r>
            <a:r>
              <a:rPr lang="en-US" altLang="ko-KR" sz="1400" dirty="0">
                <a:solidFill>
                  <a:srgbClr val="5056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dirty="0">
              <a:solidFill>
                <a:srgbClr val="5056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82C2F10-DA90-F54B-931E-E2913D6AA96D}"/>
              </a:ext>
            </a:extLst>
          </p:cNvPr>
          <p:cNvSpPr txBox="1"/>
          <p:nvPr/>
        </p:nvSpPr>
        <p:spPr>
          <a:xfrm>
            <a:off x="1884074" y="1948471"/>
            <a:ext cx="2693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이건 어떤 이미지일까요</a:t>
            </a:r>
            <a:r>
              <a:rPr kumimoji="1"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586" y="2601185"/>
            <a:ext cx="1518462" cy="1514539"/>
          </a:xfrm>
          <a:prstGeom prst="rect">
            <a:avLst/>
          </a:prstGeom>
        </p:spPr>
      </p:pic>
      <p:cxnSp>
        <p:nvCxnSpPr>
          <p:cNvPr id="64" name="직선 연결선[R] 13">
            <a:extLst>
              <a:ext uri="{FF2B5EF4-FFF2-40B4-BE49-F238E27FC236}">
                <a16:creationId xmlns:a16="http://schemas.microsoft.com/office/drawing/2014/main" id="{1F5CA623-85C6-2145-BAF5-2A680EEBAEC1}"/>
              </a:ext>
            </a:extLst>
          </p:cNvPr>
          <p:cNvCxnSpPr>
            <a:cxnSpLocks/>
          </p:cNvCxnSpPr>
          <p:nvPr/>
        </p:nvCxnSpPr>
        <p:spPr>
          <a:xfrm>
            <a:off x="6330321" y="3488942"/>
            <a:ext cx="790061" cy="971289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[R] 14">
            <a:extLst>
              <a:ext uri="{FF2B5EF4-FFF2-40B4-BE49-F238E27FC236}">
                <a16:creationId xmlns:a16="http://schemas.microsoft.com/office/drawing/2014/main" id="{02C2D9A6-0BC2-F647-BC8B-76DBE53C255E}"/>
              </a:ext>
            </a:extLst>
          </p:cNvPr>
          <p:cNvCxnSpPr>
            <a:cxnSpLocks/>
            <a:endCxn id="70" idx="3"/>
          </p:cNvCxnSpPr>
          <p:nvPr/>
        </p:nvCxnSpPr>
        <p:spPr>
          <a:xfrm flipH="1">
            <a:off x="6372750" y="3163218"/>
            <a:ext cx="756232" cy="1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[R] 14">
            <a:extLst>
              <a:ext uri="{FF2B5EF4-FFF2-40B4-BE49-F238E27FC236}">
                <a16:creationId xmlns:a16="http://schemas.microsoft.com/office/drawing/2014/main" id="{02C2D9A6-0BC2-F647-BC8B-76DBE53C255E}"/>
              </a:ext>
            </a:extLst>
          </p:cNvPr>
          <p:cNvCxnSpPr>
            <a:cxnSpLocks/>
          </p:cNvCxnSpPr>
          <p:nvPr/>
        </p:nvCxnSpPr>
        <p:spPr>
          <a:xfrm flipH="1">
            <a:off x="6372750" y="2345054"/>
            <a:ext cx="756232" cy="574679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개체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926107"/>
              </p:ext>
            </p:extLst>
          </p:nvPr>
        </p:nvGraphicFramePr>
        <p:xfrm>
          <a:off x="7324357" y="2878613"/>
          <a:ext cx="1226733" cy="763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r:id="rId7" imgW="4368240" imgH="2717280" progId="">
                  <p:embed/>
                </p:oleObj>
              </mc:Choice>
              <mc:Fallback>
                <p:oleObj r:id="rId7" imgW="4368240" imgH="2717280" progId="">
                  <p:embed/>
                  <p:pic>
                    <p:nvPicPr>
                      <p:cNvPr id="67" name="개체 6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24357" y="2878613"/>
                        <a:ext cx="1226733" cy="763142"/>
                      </a:xfrm>
                      <a:prstGeom prst="rect">
                        <a:avLst/>
                      </a:prstGeom>
                      <a:ln w="25400">
                        <a:solidFill>
                          <a:srgbClr val="506078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개체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778836"/>
              </p:ext>
            </p:extLst>
          </p:nvPr>
        </p:nvGraphicFramePr>
        <p:xfrm>
          <a:off x="7296684" y="1963483"/>
          <a:ext cx="1282079" cy="763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r:id="rId9" imgW="2666520" imgH="1587240" progId="">
                  <p:embed/>
                </p:oleObj>
              </mc:Choice>
              <mc:Fallback>
                <p:oleObj r:id="rId9" imgW="2666520" imgH="1587240" progId="">
                  <p:embed/>
                  <p:pic>
                    <p:nvPicPr>
                      <p:cNvPr id="68" name="개체 6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96684" y="1963483"/>
                        <a:ext cx="1282079" cy="763142"/>
                      </a:xfrm>
                      <a:prstGeom prst="rect">
                        <a:avLst/>
                      </a:prstGeom>
                      <a:ln w="25400">
                        <a:solidFill>
                          <a:srgbClr val="506078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개체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071538"/>
              </p:ext>
            </p:extLst>
          </p:nvPr>
        </p:nvGraphicFramePr>
        <p:xfrm>
          <a:off x="7397301" y="4455230"/>
          <a:ext cx="1080844" cy="1055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r:id="rId11" imgW="5396760" imgH="5269680" progId="">
                  <p:embed/>
                </p:oleObj>
              </mc:Choice>
              <mc:Fallback>
                <p:oleObj r:id="rId11" imgW="5396760" imgH="5269680" progId="">
                  <p:embed/>
                  <p:pic>
                    <p:nvPicPr>
                      <p:cNvPr id="69" name="개체 6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97301" y="4455230"/>
                        <a:ext cx="1080844" cy="1055096"/>
                      </a:xfrm>
                      <a:prstGeom prst="rect">
                        <a:avLst/>
                      </a:prstGeom>
                      <a:ln w="25400">
                        <a:solidFill>
                          <a:srgbClr val="506078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직사각형 69"/>
          <p:cNvSpPr/>
          <p:nvPr/>
        </p:nvSpPr>
        <p:spPr>
          <a:xfrm>
            <a:off x="5726622" y="2878613"/>
            <a:ext cx="646127" cy="569210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82C2F10-DA90-F54B-931E-E2913D6AA96D}"/>
              </a:ext>
            </a:extLst>
          </p:cNvPr>
          <p:cNvSpPr txBox="1"/>
          <p:nvPr/>
        </p:nvSpPr>
        <p:spPr>
          <a:xfrm>
            <a:off x="5345921" y="2259410"/>
            <a:ext cx="831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Image</a:t>
            </a:r>
            <a:endParaRPr kumimoji="1" lang="ko-Kore-KR" altLang="en-US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82C2F10-DA90-F54B-931E-E2913D6AA96D}"/>
              </a:ext>
            </a:extLst>
          </p:cNvPr>
          <p:cNvSpPr txBox="1"/>
          <p:nvPr/>
        </p:nvSpPr>
        <p:spPr>
          <a:xfrm>
            <a:off x="7541537" y="1568937"/>
            <a:ext cx="792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Filter</a:t>
            </a:r>
            <a:endParaRPr kumimoji="1" lang="ko-Kore-KR" altLang="en-US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7862522" y="3879737"/>
            <a:ext cx="43202" cy="307076"/>
            <a:chOff x="6629400" y="3489305"/>
            <a:chExt cx="76200" cy="541619"/>
          </a:xfrm>
          <a:solidFill>
            <a:srgbClr val="506078"/>
          </a:solidFill>
        </p:grpSpPr>
        <p:sp>
          <p:nvSpPr>
            <p:cNvPr id="74" name="직사각형 73"/>
            <p:cNvSpPr/>
            <p:nvPr/>
          </p:nvSpPr>
          <p:spPr>
            <a:xfrm flipV="1">
              <a:off x="6629400" y="3489305"/>
              <a:ext cx="76200" cy="76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 flipV="1">
              <a:off x="6629400" y="3644445"/>
              <a:ext cx="76200" cy="76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 flipV="1">
              <a:off x="6629400" y="3799585"/>
              <a:ext cx="76200" cy="76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 flipV="1">
              <a:off x="6629400" y="3954724"/>
              <a:ext cx="76200" cy="76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3078825-3249-6D47-BD1A-705167A31E0D}"/>
              </a:ext>
            </a:extLst>
          </p:cNvPr>
          <p:cNvSpPr/>
          <p:nvPr/>
        </p:nvSpPr>
        <p:spPr>
          <a:xfrm>
            <a:off x="4841462" y="2601185"/>
            <a:ext cx="1653254" cy="1402696"/>
          </a:xfrm>
          <a:prstGeom prst="rect">
            <a:avLst/>
          </a:prstGeom>
          <a:noFill/>
          <a:ln w="63500">
            <a:solidFill>
              <a:srgbClr val="E94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1095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898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4AFB5F4-5A3B-4822-ADA0-E8FEB820672E}"/>
              </a:ext>
            </a:extLst>
          </p:cNvPr>
          <p:cNvSpPr/>
          <p:nvPr/>
        </p:nvSpPr>
        <p:spPr>
          <a:xfrm>
            <a:off x="0" y="1276349"/>
            <a:ext cx="12192000" cy="4314825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227AA-C488-4A75-9B96-D6A0CF3A75B1}"/>
              </a:ext>
            </a:extLst>
          </p:cNvPr>
          <p:cNvSpPr txBox="1"/>
          <p:nvPr/>
        </p:nvSpPr>
        <p:spPr>
          <a:xfrm>
            <a:off x="2263486" y="2998113"/>
            <a:ext cx="7665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동물의 신경망과 인공 신경망</a:t>
            </a:r>
            <a:endParaRPr lang="en-US" altLang="ko-KR" sz="5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130C49-4A3C-402C-947A-F3663C456EA2}"/>
              </a:ext>
            </a:extLst>
          </p:cNvPr>
          <p:cNvSpPr/>
          <p:nvPr/>
        </p:nvSpPr>
        <p:spPr>
          <a:xfrm>
            <a:off x="101536" y="1372134"/>
            <a:ext cx="3845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CNN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156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91683" y="31121"/>
            <a:ext cx="226703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동물이 사물을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인식하는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방법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D3EA5A9-9DF4-43C5-B864-F9886D7411F5}"/>
              </a:ext>
            </a:extLst>
          </p:cNvPr>
          <p:cNvSpPr txBox="1"/>
          <p:nvPr/>
        </p:nvSpPr>
        <p:spPr>
          <a:xfrm>
            <a:off x="466646" y="5547524"/>
            <a:ext cx="8056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AutoNum type="alphaUcPeriod"/>
            </a:pP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빛이 물체에 반사되어 눈 내부에 있는 망막으로 들어옵니다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AutoNum type="alphaUcPeriod"/>
            </a:pPr>
            <a:r>
              <a:rPr kumimoji="1"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망막 구조에는 시각 세포들이 분포되어 있습니다</a:t>
            </a:r>
            <a:r>
              <a:rPr kumimoji="1"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AutoNum type="alphaUcPeriod"/>
            </a:pP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시신경으로부터 받은 정보를 바탕으로 뇌는 정보를 해석합니다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en-US" altLang="ko-KR" sz="16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4757959" y="2847669"/>
            <a:ext cx="7152920" cy="2498008"/>
            <a:chOff x="891623" y="2219744"/>
            <a:chExt cx="9987299" cy="3487856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4696976-E39E-AB4E-BCEA-465AF8F77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7592" y="2979070"/>
              <a:ext cx="2541330" cy="2192248"/>
            </a:xfrm>
            <a:prstGeom prst="rect">
              <a:avLst/>
            </a:prstGeom>
          </p:spPr>
        </p:pic>
        <p:sp>
          <p:nvSpPr>
            <p:cNvPr id="45" name="자유형 44">
              <a:extLst>
                <a:ext uri="{FF2B5EF4-FFF2-40B4-BE49-F238E27FC236}">
                  <a16:creationId xmlns:a16="http://schemas.microsoft.com/office/drawing/2014/main" id="{3010904E-61F6-1143-834A-5948A0D905D8}"/>
                </a:ext>
              </a:extLst>
            </p:cNvPr>
            <p:cNvSpPr/>
            <p:nvPr/>
          </p:nvSpPr>
          <p:spPr>
            <a:xfrm>
              <a:off x="5768081" y="4033419"/>
              <a:ext cx="2336416" cy="329142"/>
            </a:xfrm>
            <a:custGeom>
              <a:avLst/>
              <a:gdLst>
                <a:gd name="connsiteX0" fmla="*/ 0 w 955964"/>
                <a:gd name="connsiteY0" fmla="*/ 367145 h 367145"/>
                <a:gd name="connsiteX1" fmla="*/ 270164 w 955964"/>
                <a:gd name="connsiteY1" fmla="*/ 339436 h 367145"/>
                <a:gd name="connsiteX2" fmla="*/ 588818 w 955964"/>
                <a:gd name="connsiteY2" fmla="*/ 235527 h 367145"/>
                <a:gd name="connsiteX3" fmla="*/ 955964 w 955964"/>
                <a:gd name="connsiteY3" fmla="*/ 0 h 36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964" h="367145">
                  <a:moveTo>
                    <a:pt x="0" y="367145"/>
                  </a:moveTo>
                  <a:cubicBezTo>
                    <a:pt x="86014" y="364258"/>
                    <a:pt x="172028" y="361372"/>
                    <a:pt x="270164" y="339436"/>
                  </a:cubicBezTo>
                  <a:cubicBezTo>
                    <a:pt x="368300" y="317500"/>
                    <a:pt x="474518" y="292100"/>
                    <a:pt x="588818" y="235527"/>
                  </a:cubicBezTo>
                  <a:cubicBezTo>
                    <a:pt x="703118" y="178954"/>
                    <a:pt x="829541" y="89477"/>
                    <a:pt x="955964" y="0"/>
                  </a:cubicBezTo>
                </a:path>
              </a:pathLst>
            </a:custGeom>
            <a:noFill/>
            <a:ln w="27940">
              <a:solidFill>
                <a:srgbClr val="C00000"/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4D1F661-8C76-6A40-901F-97FC32767191}"/>
                </a:ext>
              </a:extLst>
            </p:cNvPr>
            <p:cNvSpPr txBox="1"/>
            <p:nvPr/>
          </p:nvSpPr>
          <p:spPr>
            <a:xfrm>
              <a:off x="5534986" y="4605685"/>
              <a:ext cx="2802606" cy="472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C. </a:t>
              </a:r>
              <a:r>
                <a:rPr kumimoji="1" lang="ko-KR" altLang="en-US" sz="16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뇌로 신호 보냄</a:t>
              </a:r>
              <a:endParaRPr kumimoji="1" lang="ko-Kore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ECC2575-AB49-294C-A2E6-58969412AC5F}"/>
                </a:ext>
              </a:extLst>
            </p:cNvPr>
            <p:cNvSpPr txBox="1"/>
            <p:nvPr/>
          </p:nvSpPr>
          <p:spPr>
            <a:xfrm>
              <a:off x="8817708" y="5059972"/>
              <a:ext cx="1581097" cy="472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“</a:t>
              </a:r>
              <a:r>
                <a:rPr kumimoji="1" lang="ko-Kore-KR" altLang="en-US" sz="16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사과다</a:t>
              </a:r>
              <a:r>
                <a:rPr kumimoji="1" lang="en-US" altLang="ko-Kore-KR" sz="16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!</a:t>
              </a:r>
              <a:r>
                <a:rPr kumimoji="1" lang="en-US" altLang="ko-KR" sz="16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”</a:t>
              </a:r>
              <a:endParaRPr kumimoji="1" lang="ko-Kore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AE813890-ED89-6E4B-917A-57FEF4822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623" y="2442787"/>
              <a:ext cx="3264813" cy="3264813"/>
            </a:xfrm>
            <a:prstGeom prst="rect">
              <a:avLst/>
            </a:prstGeom>
          </p:spPr>
        </p:pic>
        <p:grpSp>
          <p:nvGrpSpPr>
            <p:cNvPr id="49" name="그룹 48"/>
            <p:cNvGrpSpPr/>
            <p:nvPr/>
          </p:nvGrpSpPr>
          <p:grpSpPr>
            <a:xfrm>
              <a:off x="3804411" y="2967115"/>
              <a:ext cx="1680042" cy="1698304"/>
              <a:chOff x="6990628" y="3194450"/>
              <a:chExt cx="703801" cy="711451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A0C6AD5A-C7F7-0449-9062-669358CE6D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24889" y="3379281"/>
                <a:ext cx="201126" cy="10044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0B33B2C4-8D75-B54D-AD6F-66E464707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</a:blip>
              <a:stretch>
                <a:fillRect/>
              </a:stretch>
            </p:blipFill>
            <p:spPr>
              <a:xfrm rot="953303">
                <a:off x="7031700" y="3598601"/>
                <a:ext cx="201126" cy="10044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79E86910-CCBD-4347-91E1-70685DE54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</a:blip>
              <a:stretch>
                <a:fillRect/>
              </a:stretch>
            </p:blipFill>
            <p:spPr>
              <a:xfrm rot="964361">
                <a:off x="6997181" y="3805456"/>
                <a:ext cx="201126" cy="10044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2A190468-6114-B142-A554-A83869DDDF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</a:blip>
              <a:stretch>
                <a:fillRect/>
              </a:stretch>
            </p:blipFill>
            <p:spPr>
              <a:xfrm>
                <a:off x="7011035" y="3292072"/>
                <a:ext cx="201126" cy="10044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9C5F1011-203D-414A-8DC4-8B0CA5DAEA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31700" y="3484302"/>
                <a:ext cx="201126" cy="10044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EDF9E494-8B51-A34A-AE9D-68606AC4DF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25804">
                <a:off x="7018336" y="3702168"/>
                <a:ext cx="201126" cy="10044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983EAC75-6394-A34D-A897-DCC14A99E5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065050">
                <a:off x="6990628" y="3194810"/>
                <a:ext cx="201126" cy="10044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5FD3B8A2-66A3-2249-BC00-5B4A837A7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</a:blip>
              <a:stretch>
                <a:fillRect/>
              </a:stretch>
            </p:blipFill>
            <p:spPr>
              <a:xfrm rot="21065050">
                <a:off x="7256548" y="3194450"/>
                <a:ext cx="201126" cy="10044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F180989D-BC27-0A4D-9470-3886A1385D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065050">
                <a:off x="7273298" y="3324853"/>
                <a:ext cx="201126" cy="10044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A19FD5F2-9E94-7D43-A1D7-1996E65E6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</a:blip>
              <a:stretch>
                <a:fillRect/>
              </a:stretch>
            </p:blipFill>
            <p:spPr>
              <a:xfrm rot="21065050">
                <a:off x="7285610" y="3464471"/>
                <a:ext cx="201126" cy="10044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BD6AFBD8-AB20-394F-821F-4B5FAC8BE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5609" y="3594873"/>
                <a:ext cx="201126" cy="10044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EF4FAC4B-726F-4E41-9550-CE67AAB90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9041" y="3700497"/>
                <a:ext cx="201126" cy="10044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F2A6297A-9DDC-FC41-B4E1-5FA4FF340D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</a:blip>
              <a:stretch>
                <a:fillRect/>
              </a:stretch>
            </p:blipFill>
            <p:spPr>
              <a:xfrm>
                <a:off x="7493303" y="3601227"/>
                <a:ext cx="201126" cy="10044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90B7C0C9-A620-1647-A084-83D79FBD52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80167" y="3470235"/>
                <a:ext cx="201126" cy="10044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2E9CD39D-0217-5344-8187-9D49FDE07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86735" y="3333773"/>
                <a:ext cx="201126" cy="10044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CF566D19-1408-8E47-BD2E-B1AF97313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3703" y="3202781"/>
                <a:ext cx="201126" cy="10044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4D1F661-8C76-6A40-901F-97FC32767191}"/>
                </a:ext>
              </a:extLst>
            </p:cNvPr>
            <p:cNvSpPr txBox="1"/>
            <p:nvPr/>
          </p:nvSpPr>
          <p:spPr>
            <a:xfrm>
              <a:off x="3610565" y="2219744"/>
              <a:ext cx="2157514" cy="472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B. </a:t>
              </a:r>
              <a:r>
                <a:rPr kumimoji="1" lang="ko-KR" altLang="en-US" sz="16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망막 구조</a:t>
              </a:r>
              <a:endParaRPr kumimoji="1" lang="ko-Kore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3790C33E-0C3D-684B-87D2-B45A8CBE8C96}"/>
              </a:ext>
            </a:extLst>
          </p:cNvPr>
          <p:cNvSpPr txBox="1"/>
          <p:nvPr/>
        </p:nvSpPr>
        <p:spPr>
          <a:xfrm>
            <a:off x="2738157" y="3389737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A. </a:t>
            </a:r>
            <a:r>
              <a:rPr kumimoji="1" lang="ko-Kore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빛</a:t>
            </a:r>
            <a:r>
              <a:rPr kumimoji="1"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신호 </a:t>
            </a:r>
            <a:endParaRPr kumimoji="1" lang="ko-Kore-KR" altLang="en-US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1BB67EF2-333A-B540-8DAA-1FA0F77D2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930" y="3812585"/>
            <a:ext cx="1240814" cy="909298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63BA5CD5-ECCF-084C-8F03-09FC16A7EC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4309" y="1780064"/>
            <a:ext cx="2205023" cy="1157637"/>
          </a:xfrm>
          <a:prstGeom prst="rect">
            <a:avLst/>
          </a:prstGeom>
        </p:spPr>
      </p:pic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BA3D319-D266-E440-B0DC-E0DD48FDA84F}"/>
              </a:ext>
            </a:extLst>
          </p:cNvPr>
          <p:cNvCxnSpPr>
            <a:cxnSpLocks/>
          </p:cNvCxnSpPr>
          <p:nvPr/>
        </p:nvCxnSpPr>
        <p:spPr>
          <a:xfrm flipV="1">
            <a:off x="7470658" y="4620334"/>
            <a:ext cx="0" cy="68601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1280C2C-EED6-734B-9ABB-050130C83B95}"/>
              </a:ext>
            </a:extLst>
          </p:cNvPr>
          <p:cNvSpPr txBox="1"/>
          <p:nvPr/>
        </p:nvSpPr>
        <p:spPr>
          <a:xfrm>
            <a:off x="6374628" y="5574332"/>
            <a:ext cx="2249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빛이 들어오면 눈에 있는 </a:t>
            </a:r>
            <a:endParaRPr kumimoji="1"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kumimoji="1"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신경세포가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활성화됩니다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kumimoji="1"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9" name="오른쪽 화살표 78"/>
          <p:cNvSpPr/>
          <p:nvPr/>
        </p:nvSpPr>
        <p:spPr>
          <a:xfrm rot="5003218">
            <a:off x="920607" y="3224009"/>
            <a:ext cx="417917" cy="1643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오른쪽 화살표 80"/>
          <p:cNvSpPr/>
          <p:nvPr/>
        </p:nvSpPr>
        <p:spPr>
          <a:xfrm rot="2929297">
            <a:off x="1468761" y="3038520"/>
            <a:ext cx="417917" cy="1643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오른쪽 화살표 81"/>
          <p:cNvSpPr/>
          <p:nvPr/>
        </p:nvSpPr>
        <p:spPr>
          <a:xfrm rot="6537249">
            <a:off x="337857" y="3197975"/>
            <a:ext cx="417917" cy="1643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오른쪽 화살표 82"/>
          <p:cNvSpPr/>
          <p:nvPr/>
        </p:nvSpPr>
        <p:spPr>
          <a:xfrm>
            <a:off x="2178094" y="4283908"/>
            <a:ext cx="417917" cy="1643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오른쪽 화살표 83"/>
          <p:cNvSpPr/>
          <p:nvPr/>
        </p:nvSpPr>
        <p:spPr>
          <a:xfrm>
            <a:off x="2521682" y="4002370"/>
            <a:ext cx="417917" cy="1643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오른쪽 화살표 84"/>
          <p:cNvSpPr/>
          <p:nvPr/>
        </p:nvSpPr>
        <p:spPr>
          <a:xfrm>
            <a:off x="2573719" y="4503548"/>
            <a:ext cx="417917" cy="1643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오른쪽 화살표 85"/>
          <p:cNvSpPr/>
          <p:nvPr/>
        </p:nvSpPr>
        <p:spPr>
          <a:xfrm>
            <a:off x="3181414" y="4119608"/>
            <a:ext cx="417917" cy="1643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오른쪽 화살표 86"/>
          <p:cNvSpPr/>
          <p:nvPr/>
        </p:nvSpPr>
        <p:spPr>
          <a:xfrm>
            <a:off x="3005157" y="4335740"/>
            <a:ext cx="417917" cy="1643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오른쪽 화살표 87"/>
          <p:cNvSpPr/>
          <p:nvPr/>
        </p:nvSpPr>
        <p:spPr>
          <a:xfrm>
            <a:off x="3566460" y="3880029"/>
            <a:ext cx="417917" cy="1643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오른쪽 화살표 88"/>
          <p:cNvSpPr/>
          <p:nvPr/>
        </p:nvSpPr>
        <p:spPr>
          <a:xfrm>
            <a:off x="3542296" y="4468294"/>
            <a:ext cx="417917" cy="1643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오른쪽 화살표 89"/>
          <p:cNvSpPr/>
          <p:nvPr/>
        </p:nvSpPr>
        <p:spPr>
          <a:xfrm>
            <a:off x="3899620" y="4106125"/>
            <a:ext cx="417917" cy="1643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45D2562-C7A8-8C4F-901F-49C1C3EE8648}"/>
              </a:ext>
            </a:extLst>
          </p:cNvPr>
          <p:cNvSpPr txBox="1"/>
          <p:nvPr/>
        </p:nvSpPr>
        <p:spPr>
          <a:xfrm>
            <a:off x="3067824" y="169620"/>
            <a:ext cx="8056798" cy="11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인공 신경망은 동물의 신경망과 매우 유사하게 이루어져 있습니다</a:t>
            </a:r>
            <a:r>
              <a:rPr kumimoji="1"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kumimoji="1"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따라서 인공 신경망을 설명하기에 앞서 동물의 시각 신경망에 대해 알아보도록 하겠습니다</a:t>
            </a:r>
            <a:r>
              <a:rPr kumimoji="1"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kumimoji="1"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다음은 동물이 사물을 인식하는 과정입니다</a:t>
            </a:r>
            <a:r>
              <a:rPr kumimoji="1"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7690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43024" y="254306"/>
            <a:ext cx="260173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Hubel</a:t>
            </a:r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과 </a:t>
            </a:r>
            <a:r>
              <a:rPr lang="en-US" altLang="ko-KR" sz="3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Wisel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고양이 실험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22169" y="237887"/>
            <a:ext cx="8131631" cy="1025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뇌는 어떻게 시신경으로부터 들어온 전기신호를 활용해 사물을 인식할 수 있을까요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4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1959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 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Hubel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</a:t>
            </a:r>
            <a:r>
              <a:rPr lang="en-US" altLang="ko-KR" sz="1400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Wisel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동물이 어떻게 시각을 통해 사물을 인식하는지를 밝혀냈습니다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4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아래의 그림은 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Hubel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</a:t>
            </a:r>
            <a:r>
              <a:rPr lang="en-US" altLang="ko-KR" sz="1400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Wisel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고양이를 대상으로 진행한 실험에 대한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내용을 나타낸 그림입니다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2C36F20D-ADBC-5748-BC05-309F902A6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0400"/>
            <a:ext cx="10515600" cy="299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778C3D-EFAE-DA45-8691-F04DAB4C8A65}"/>
              </a:ext>
            </a:extLst>
          </p:cNvPr>
          <p:cNvSpPr txBox="1"/>
          <p:nvPr/>
        </p:nvSpPr>
        <p:spPr>
          <a:xfrm>
            <a:off x="2741556" y="5568623"/>
            <a:ext cx="67088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실험을 간단하게 요약하자면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ore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동물의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시신경이 특정 패턴에 반응한다는 것입니다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kumimoji="1"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또한 시각 신경망은 여러 층으로 구성되어 있는데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kumimoji="1"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 층은 이전 층의 정보를 활용해 점점 더 복잡한 특징들을 파악한다는 것입니다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0484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BBC0C53E-B003-6841-9C02-F32E6D70BA29}"/>
              </a:ext>
            </a:extLst>
          </p:cNvPr>
          <p:cNvSpPr txBox="1"/>
          <p:nvPr/>
        </p:nvSpPr>
        <p:spPr>
          <a:xfrm>
            <a:off x="6683677" y="2101150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…</a:t>
            </a:r>
            <a:endParaRPr kumimoji="1" lang="ko-Kore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4C1F02-1D2D-1F41-9D91-498C5BC9A443}"/>
              </a:ext>
            </a:extLst>
          </p:cNvPr>
          <p:cNvSpPr txBox="1"/>
          <p:nvPr/>
        </p:nvSpPr>
        <p:spPr>
          <a:xfrm>
            <a:off x="3382874" y="4342918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kumimoji="1"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층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96F7D4-DA04-C340-8462-3EF64763EE2A}"/>
              </a:ext>
            </a:extLst>
          </p:cNvPr>
          <p:cNvSpPr txBox="1"/>
          <p:nvPr/>
        </p:nvSpPr>
        <p:spPr>
          <a:xfrm>
            <a:off x="4346914" y="4342918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kumimoji="1"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층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D19D37-4112-1F44-A909-B04F4394AA69}"/>
              </a:ext>
            </a:extLst>
          </p:cNvPr>
          <p:cNvSpPr txBox="1"/>
          <p:nvPr/>
        </p:nvSpPr>
        <p:spPr>
          <a:xfrm>
            <a:off x="5310955" y="4342918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kumimoji="1"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층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44F40780-242F-C94F-BAF8-FC9363717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026" y="1521323"/>
            <a:ext cx="1772456" cy="1528987"/>
          </a:xfrm>
          <a:prstGeom prst="rect">
            <a:avLst/>
          </a:prstGeom>
        </p:spPr>
      </p:pic>
      <p:sp>
        <p:nvSpPr>
          <p:cNvPr id="39" name="자유형 38">
            <a:extLst>
              <a:ext uri="{FF2B5EF4-FFF2-40B4-BE49-F238E27FC236}">
                <a16:creationId xmlns:a16="http://schemas.microsoft.com/office/drawing/2014/main" id="{C1D21D15-5805-594C-99ED-A92F99282A7E}"/>
              </a:ext>
            </a:extLst>
          </p:cNvPr>
          <p:cNvSpPr/>
          <p:nvPr/>
        </p:nvSpPr>
        <p:spPr>
          <a:xfrm>
            <a:off x="8700793" y="2194189"/>
            <a:ext cx="1034504" cy="183255"/>
          </a:xfrm>
          <a:custGeom>
            <a:avLst/>
            <a:gdLst>
              <a:gd name="connsiteX0" fmla="*/ 0 w 955964"/>
              <a:gd name="connsiteY0" fmla="*/ 367145 h 367145"/>
              <a:gd name="connsiteX1" fmla="*/ 270164 w 955964"/>
              <a:gd name="connsiteY1" fmla="*/ 339436 h 367145"/>
              <a:gd name="connsiteX2" fmla="*/ 588818 w 955964"/>
              <a:gd name="connsiteY2" fmla="*/ 235527 h 367145"/>
              <a:gd name="connsiteX3" fmla="*/ 955964 w 955964"/>
              <a:gd name="connsiteY3" fmla="*/ 0 h 367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5964" h="367145">
                <a:moveTo>
                  <a:pt x="0" y="367145"/>
                </a:moveTo>
                <a:cubicBezTo>
                  <a:pt x="86014" y="364258"/>
                  <a:pt x="172028" y="361372"/>
                  <a:pt x="270164" y="339436"/>
                </a:cubicBezTo>
                <a:cubicBezTo>
                  <a:pt x="368300" y="317500"/>
                  <a:pt x="474518" y="292100"/>
                  <a:pt x="588818" y="235527"/>
                </a:cubicBezTo>
                <a:cubicBezTo>
                  <a:pt x="703118" y="178954"/>
                  <a:pt x="829541" y="89477"/>
                  <a:pt x="955964" y="0"/>
                </a:cubicBezTo>
              </a:path>
            </a:pathLst>
          </a:custGeom>
          <a:noFill/>
          <a:ln w="2794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485E34-DFA6-3F47-A266-0BA8584218BA}"/>
              </a:ext>
            </a:extLst>
          </p:cNvPr>
          <p:cNvSpPr txBox="1"/>
          <p:nvPr/>
        </p:nvSpPr>
        <p:spPr>
          <a:xfrm>
            <a:off x="7709032" y="3362099"/>
            <a:ext cx="3185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최종적인</a:t>
            </a:r>
            <a:r>
              <a:rPr kumimoji="1"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신호는 뇌로 들어갑니다</a:t>
            </a:r>
            <a:r>
              <a:rPr kumimoji="1"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B7B8AB-2EE9-8F42-B497-26B18FC04B87}"/>
              </a:ext>
            </a:extLst>
          </p:cNvPr>
          <p:cNvSpPr txBox="1"/>
          <p:nvPr/>
        </p:nvSpPr>
        <p:spPr>
          <a:xfrm>
            <a:off x="9964169" y="1085939"/>
            <a:ext cx="1369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kumimoji="1" lang="ko-KR" altLang="en-US" sz="1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이건 사각형이야</a:t>
            </a:r>
            <a:r>
              <a:rPr kumimoji="1" lang="en-US" altLang="ko-KR" sz="1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!”</a:t>
            </a:r>
            <a:endParaRPr kumimoji="1" lang="ko-Kore-KR" altLang="en-US" sz="11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9C2A4D3-8D43-8846-AAF4-B8770036BF0B}"/>
              </a:ext>
            </a:extLst>
          </p:cNvPr>
          <p:cNvSpPr/>
          <p:nvPr/>
        </p:nvSpPr>
        <p:spPr>
          <a:xfrm>
            <a:off x="949947" y="1887029"/>
            <a:ext cx="735593" cy="714747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7631933" y="1643154"/>
            <a:ext cx="968459" cy="1450956"/>
            <a:chOff x="7505445" y="3190190"/>
            <a:chExt cx="968459" cy="1450956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A1799EA0-5ECC-564A-B9B7-C4987AA04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7505445" y="4136864"/>
              <a:ext cx="968459" cy="50428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95CC60E-26B6-054B-8E66-BB6B2E287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5445" y="3315935"/>
              <a:ext cx="968459" cy="50428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CBA1B510-927E-5F42-ADD6-75776B4CB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8549" y="3880026"/>
              <a:ext cx="222250" cy="15875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1AAEF40-0586-4F49-B57C-91C303F9B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25321" y="3190190"/>
              <a:ext cx="128706" cy="114405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3180124" y="342571"/>
            <a:ext cx="2775555" cy="3886490"/>
            <a:chOff x="2815474" y="2137985"/>
            <a:chExt cx="2775555" cy="3886490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64B440F5-049F-CF4D-A84C-11B80DC2A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3000"/>
            </a:blip>
            <a:stretch>
              <a:fillRect/>
            </a:stretch>
          </p:blipFill>
          <p:spPr>
            <a:xfrm>
              <a:off x="3159812" y="3545557"/>
              <a:ext cx="723204" cy="3765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CE4D1A9-9B09-CF45-9C4B-4D6712902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3000"/>
            </a:blip>
            <a:stretch>
              <a:fillRect/>
            </a:stretch>
          </p:blipFill>
          <p:spPr>
            <a:xfrm rot="953303">
              <a:off x="3184302" y="4367808"/>
              <a:ext cx="723204" cy="3765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CF2A42D7-4F9A-5349-A821-FF2C4CE4B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964361">
              <a:off x="3060181" y="5143324"/>
              <a:ext cx="723204" cy="3765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36345341-5E81-2A4E-B07F-E65B6027F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9996" y="3218605"/>
              <a:ext cx="723204" cy="3765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B98110C9-9064-814E-ADBC-0ACEC9DCA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3000"/>
            </a:blip>
            <a:stretch>
              <a:fillRect/>
            </a:stretch>
          </p:blipFill>
          <p:spPr>
            <a:xfrm>
              <a:off x="3184302" y="3939291"/>
              <a:ext cx="723204" cy="3765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0D87D164-CC21-AD46-83F1-8A94D7D83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3000"/>
            </a:blip>
            <a:stretch>
              <a:fillRect/>
            </a:stretch>
          </p:blipFill>
          <p:spPr>
            <a:xfrm rot="1025804">
              <a:off x="3136250" y="4756089"/>
              <a:ext cx="723204" cy="3765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20AE17C-1C65-7346-8C8E-11604BF0C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065050">
              <a:off x="3036617" y="2853962"/>
              <a:ext cx="723204" cy="3765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AEB8913E-0B71-5A4C-AF26-6C0808CCC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065050">
              <a:off x="3919023" y="2493929"/>
              <a:ext cx="723204" cy="3765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70F4240A-43FB-7C41-9BAA-5D9CCF7A5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3000"/>
            </a:blip>
            <a:stretch>
              <a:fillRect/>
            </a:stretch>
          </p:blipFill>
          <p:spPr>
            <a:xfrm rot="21065050">
              <a:off x="3979252" y="2982821"/>
              <a:ext cx="723204" cy="3765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95D47EBE-A440-8541-B43D-D56C1041A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3000"/>
            </a:blip>
            <a:stretch>
              <a:fillRect/>
            </a:stretch>
          </p:blipFill>
          <p:spPr>
            <a:xfrm rot="21065050">
              <a:off x="4023524" y="3506259"/>
              <a:ext cx="723204" cy="3765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9A425A99-E152-C846-88C0-D8DAD4386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3000"/>
            </a:blip>
            <a:stretch>
              <a:fillRect/>
            </a:stretch>
          </p:blipFill>
          <p:spPr>
            <a:xfrm>
              <a:off x="4023519" y="3995148"/>
              <a:ext cx="723204" cy="3765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B7339C00-D7DF-F844-AA1F-599DAC584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9903" y="4391141"/>
              <a:ext cx="723204" cy="3765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787C429B-C38B-D44F-9ECC-1D1BF3F2C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3000"/>
            </a:blip>
            <a:stretch>
              <a:fillRect/>
            </a:stretch>
          </p:blipFill>
          <p:spPr>
            <a:xfrm>
              <a:off x="4801783" y="3175357"/>
              <a:ext cx="723204" cy="3765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F8B6E6EC-7915-7F40-9B48-D1B3BAEBE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3000"/>
            </a:blip>
            <a:stretch>
              <a:fillRect/>
            </a:stretch>
          </p:blipFill>
          <p:spPr>
            <a:xfrm>
              <a:off x="4769937" y="2838725"/>
              <a:ext cx="723204" cy="3765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E498B1FA-D6EA-1941-91E5-AD39A9894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74345" y="2504002"/>
              <a:ext cx="723204" cy="3765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AF6D4B22-446E-4244-AF67-91B31670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4754" y="2137985"/>
              <a:ext cx="723204" cy="37657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0260473-19C2-8943-A234-DE3E8F1D879E}"/>
                </a:ext>
              </a:extLst>
            </p:cNvPr>
            <p:cNvSpPr txBox="1"/>
            <p:nvPr/>
          </p:nvSpPr>
          <p:spPr>
            <a:xfrm>
              <a:off x="3191426" y="2668790"/>
              <a:ext cx="413588" cy="417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50" dirty="0"/>
                <a:t>A</a:t>
              </a:r>
              <a:endParaRPr kumimoji="1" lang="ko-Kore-KR" altLang="en-US" sz="105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CDF9C35-A5E8-7945-B833-A1BB58D19351}"/>
                </a:ext>
              </a:extLst>
            </p:cNvPr>
            <p:cNvSpPr txBox="1"/>
            <p:nvPr/>
          </p:nvSpPr>
          <p:spPr>
            <a:xfrm>
              <a:off x="3217803" y="5341806"/>
              <a:ext cx="401144" cy="404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50" dirty="0"/>
                <a:t>B</a:t>
              </a:r>
              <a:endParaRPr kumimoji="1" lang="ko-Kore-KR" altLang="en-US" sz="10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35F311F-F249-914A-9A5D-1BEDB825AD3A}"/>
                </a:ext>
              </a:extLst>
            </p:cNvPr>
            <p:cNvSpPr txBox="1"/>
            <p:nvPr/>
          </p:nvSpPr>
          <p:spPr>
            <a:xfrm>
              <a:off x="3350081" y="3466958"/>
              <a:ext cx="398656" cy="404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50" dirty="0"/>
                <a:t>C</a:t>
              </a:r>
              <a:endParaRPr kumimoji="1" lang="ko-Kore-KR" altLang="en-US" sz="105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0183CBD-B226-3A45-B198-86BD5E24B112}"/>
                </a:ext>
              </a:extLst>
            </p:cNvPr>
            <p:cNvSpPr txBox="1"/>
            <p:nvPr/>
          </p:nvSpPr>
          <p:spPr>
            <a:xfrm>
              <a:off x="3412902" y="4311319"/>
              <a:ext cx="416074" cy="404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50" dirty="0"/>
                <a:t>D</a:t>
              </a:r>
              <a:endParaRPr kumimoji="1" lang="ko-Kore-KR" altLang="en-US" sz="105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B9D78E6-0E31-3547-843D-FEA8E97634F3}"/>
                </a:ext>
              </a:extLst>
            </p:cNvPr>
            <p:cNvSpPr txBox="1"/>
            <p:nvPr/>
          </p:nvSpPr>
          <p:spPr>
            <a:xfrm>
              <a:off x="4144112" y="2381613"/>
              <a:ext cx="391189" cy="417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50" dirty="0"/>
                <a:t>a</a:t>
              </a:r>
              <a:endParaRPr kumimoji="1" lang="ko-Kore-KR" altLang="en-US" sz="105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55BE99F-93E2-6B4A-A183-45007C089097}"/>
                </a:ext>
              </a:extLst>
            </p:cNvPr>
            <p:cNvSpPr txBox="1"/>
            <p:nvPr/>
          </p:nvSpPr>
          <p:spPr>
            <a:xfrm>
              <a:off x="4144112" y="2846687"/>
              <a:ext cx="396167" cy="404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50" dirty="0"/>
                <a:t>b</a:t>
              </a:r>
              <a:endParaRPr kumimoji="1" lang="ko-Kore-KR" altLang="en-US" sz="105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5D1ADE6-D279-C94E-95F2-5C7911AA5664}"/>
                </a:ext>
              </a:extLst>
            </p:cNvPr>
            <p:cNvSpPr txBox="1"/>
            <p:nvPr/>
          </p:nvSpPr>
          <p:spPr>
            <a:xfrm>
              <a:off x="4177871" y="3408985"/>
              <a:ext cx="376259" cy="404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50" dirty="0"/>
                <a:t>c</a:t>
              </a:r>
              <a:endParaRPr kumimoji="1" lang="ko-Kore-KR" altLang="en-US" sz="105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627CDB5-34F6-4C43-B4DB-88BEFF595945}"/>
                </a:ext>
              </a:extLst>
            </p:cNvPr>
            <p:cNvSpPr txBox="1"/>
            <p:nvPr/>
          </p:nvSpPr>
          <p:spPr>
            <a:xfrm>
              <a:off x="4199143" y="3896119"/>
              <a:ext cx="396167" cy="404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50" dirty="0"/>
                <a:t>d</a:t>
              </a:r>
              <a:endParaRPr kumimoji="1" lang="ko-Kore-KR" altLang="en-US" sz="10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8E2D9AE-E44D-1A47-A471-B9C75D68B87F}"/>
                </a:ext>
              </a:extLst>
            </p:cNvPr>
            <p:cNvSpPr txBox="1"/>
            <p:nvPr/>
          </p:nvSpPr>
          <p:spPr>
            <a:xfrm>
              <a:off x="4199143" y="4295563"/>
              <a:ext cx="391189" cy="404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50" dirty="0"/>
                <a:t>e</a:t>
              </a:r>
              <a:endParaRPr kumimoji="1" lang="ko-Kore-KR" altLang="en-US" sz="1050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80F139D4-9614-1349-995D-589877875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3000"/>
            </a:blip>
            <a:stretch>
              <a:fillRect/>
            </a:stretch>
          </p:blipFill>
          <p:spPr>
            <a:xfrm>
              <a:off x="3999903" y="4766367"/>
              <a:ext cx="723204" cy="37657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FC6A8E9-2200-C94F-9ED0-F551E9A3883C}"/>
                </a:ext>
              </a:extLst>
            </p:cNvPr>
            <p:cNvSpPr txBox="1"/>
            <p:nvPr/>
          </p:nvSpPr>
          <p:spPr>
            <a:xfrm>
              <a:off x="4199143" y="4670789"/>
              <a:ext cx="351374" cy="404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50" dirty="0"/>
                <a:t>f</a:t>
              </a:r>
              <a:endParaRPr kumimoji="1" lang="ko-Kore-KR" altLang="en-US" sz="1050"/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84C30DC7-88D2-3749-A23B-347C756B1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3000"/>
            </a:blip>
            <a:stretch>
              <a:fillRect/>
            </a:stretch>
          </p:blipFill>
          <p:spPr>
            <a:xfrm rot="591584">
              <a:off x="3900411" y="5131698"/>
              <a:ext cx="723204" cy="37657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523BD2B-D80B-A846-8C97-4D2A6023D253}"/>
                </a:ext>
              </a:extLst>
            </p:cNvPr>
            <p:cNvSpPr txBox="1"/>
            <p:nvPr/>
          </p:nvSpPr>
          <p:spPr>
            <a:xfrm rot="591584">
              <a:off x="4099651" y="5036120"/>
              <a:ext cx="391189" cy="404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g</a:t>
              </a:r>
              <a:endParaRPr kumimoji="1" lang="ko-Kore-KR" altLang="en-US" sz="1050"/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CA9AADDA-1E91-A948-A9C0-A365C9651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3000"/>
            </a:blip>
            <a:stretch>
              <a:fillRect/>
            </a:stretch>
          </p:blipFill>
          <p:spPr>
            <a:xfrm rot="573855">
              <a:off x="3859160" y="5480394"/>
              <a:ext cx="723204" cy="37657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6E3D43-97C3-A44C-916D-0BBC98010B7C}"/>
                </a:ext>
              </a:extLst>
            </p:cNvPr>
            <p:cNvSpPr txBox="1"/>
            <p:nvPr/>
          </p:nvSpPr>
          <p:spPr>
            <a:xfrm rot="591584">
              <a:off x="4073365" y="5356230"/>
              <a:ext cx="391189" cy="404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50" dirty="0"/>
                <a:t>h</a:t>
              </a:r>
              <a:endParaRPr kumimoji="1" lang="ko-Kore-KR" altLang="en-US" sz="105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A56BD9A-828D-C14F-A2D5-DF0F58AC39C5}"/>
                </a:ext>
              </a:extLst>
            </p:cNvPr>
            <p:cNvSpPr txBox="1"/>
            <p:nvPr/>
          </p:nvSpPr>
          <p:spPr>
            <a:xfrm>
              <a:off x="4867825" y="5701108"/>
              <a:ext cx="397662" cy="275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3</a:t>
              </a:r>
              <a:r>
                <a:rPr kumimoji="1" lang="ko-KR" altLang="en-US" dirty="0"/>
                <a:t>층</a:t>
              </a:r>
              <a:endParaRPr kumimoji="1" lang="ko-Kore-KR" altLang="en-US"/>
            </a:p>
          </p:txBody>
        </p:sp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236E50D3-6064-9943-8136-731B2D78F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62013" y="2577581"/>
              <a:ext cx="104603" cy="98710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1D51CD0D-AB65-A14B-BFDC-6089613AF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378163">
              <a:off x="4305980" y="3048428"/>
              <a:ext cx="104603" cy="98710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19E5D1FF-E8AC-FA41-A5DB-9152C94B4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7776718">
              <a:off x="4340576" y="3617430"/>
              <a:ext cx="104603" cy="98710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915B92E-6408-5B4D-8813-3824B84A6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3639234">
              <a:off x="4367088" y="4108113"/>
              <a:ext cx="104603" cy="98710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4F607280-2266-3F44-879B-64803842C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1057533">
              <a:off x="4361793" y="4469920"/>
              <a:ext cx="104603" cy="98710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920C5DE7-A124-BF4C-9BB2-A134CBC2A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4365749" y="4906879"/>
              <a:ext cx="85953" cy="74052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92365016-5EC5-9241-9240-087894E29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 flipH="1">
              <a:off x="4271488" y="5246787"/>
              <a:ext cx="85953" cy="74052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057B6EE-CC04-3B49-A39B-5410A82F9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8745412" flipH="1">
              <a:off x="4234460" y="5620134"/>
              <a:ext cx="85953" cy="74052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0B50810C-F652-2B4F-8C32-C6F503B14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51711" y="2274559"/>
              <a:ext cx="87509" cy="94682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D736E604-5CAD-6B45-BFF1-56D8C9570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5102788" y="2605624"/>
              <a:ext cx="87509" cy="94682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714F1090-9760-E842-B23E-93BBD9676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8558204">
              <a:off x="5121997" y="2948981"/>
              <a:ext cx="87509" cy="94682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FAFD14BD-0C6B-BD45-87EB-30112AAC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3000"/>
            </a:blip>
            <a:stretch>
              <a:fillRect/>
            </a:stretch>
          </p:blipFill>
          <p:spPr>
            <a:xfrm>
              <a:off x="4815384" y="3545732"/>
              <a:ext cx="723204" cy="3765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94A898AB-B8F5-1F47-A76B-2D9F479A8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3000"/>
            </a:blip>
            <a:stretch>
              <a:fillRect/>
            </a:stretch>
          </p:blipFill>
          <p:spPr>
            <a:xfrm>
              <a:off x="4815384" y="3897272"/>
              <a:ext cx="723204" cy="3765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87BCF458-1A25-9141-B728-6CB7904BD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3000"/>
            </a:blip>
            <a:stretch>
              <a:fillRect/>
            </a:stretch>
          </p:blipFill>
          <p:spPr>
            <a:xfrm>
              <a:off x="4844435" y="4944119"/>
              <a:ext cx="723204" cy="3765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0FE535CD-2BC1-1A41-8321-73B52BC7F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3000"/>
            </a:blip>
            <a:stretch>
              <a:fillRect/>
            </a:stretch>
          </p:blipFill>
          <p:spPr>
            <a:xfrm>
              <a:off x="4867825" y="5295659"/>
              <a:ext cx="723204" cy="3765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AC9A0FB5-FC86-334B-8750-489DDB77B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3000"/>
            </a:blip>
            <a:stretch>
              <a:fillRect/>
            </a:stretch>
          </p:blipFill>
          <p:spPr>
            <a:xfrm>
              <a:off x="4867825" y="5647899"/>
              <a:ext cx="723204" cy="3765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C58E3698-7314-FA44-B84E-B64576293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17106" y="3288529"/>
              <a:ext cx="149154" cy="97407"/>
            </a:xfrm>
            <a:prstGeom prst="rect">
              <a:avLst/>
            </a:prstGeom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0E7DE8F6-0023-1E41-B9A8-6B397ECC2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5145968" y="3625648"/>
              <a:ext cx="149154" cy="97407"/>
            </a:xfrm>
            <a:prstGeom prst="rect">
              <a:avLst/>
            </a:prstGeom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F805F508-3442-C949-B633-8E2C12974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6200000">
              <a:off x="5141523" y="4013494"/>
              <a:ext cx="149154" cy="97407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99A44399-F16E-9646-9348-56B79CD0A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15474" y="3054593"/>
              <a:ext cx="203676" cy="123753"/>
            </a:xfrm>
            <a:prstGeom prst="rect">
              <a:avLst/>
            </a:prstGeom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8E97C3A5-0786-FF42-BAF7-258EA1120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2918275" y="3453127"/>
              <a:ext cx="203677" cy="123753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F9F08948-ACC6-BC43-AED5-F0F56005C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7835005">
              <a:off x="2944730" y="3737257"/>
              <a:ext cx="203677" cy="123753"/>
            </a:xfrm>
            <a:prstGeom prst="rect">
              <a:avLst/>
            </a:prstGeom>
          </p:spPr>
        </p:pic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B8FEE225-CAC1-A34C-85C9-E67A2F092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6728799">
              <a:off x="2949569" y="4095592"/>
              <a:ext cx="203677" cy="123753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CBE96D34-1982-F54A-80BC-1E9C44EE2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3222768">
              <a:off x="2965180" y="4444415"/>
              <a:ext cx="203676" cy="123753"/>
            </a:xfrm>
            <a:prstGeom prst="rect">
              <a:avLst/>
            </a:prstGeom>
          </p:spPr>
        </p:pic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47EA0113-5079-494E-B987-DDD33AA1E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1829332">
              <a:off x="2917912" y="4788545"/>
              <a:ext cx="203676" cy="123753"/>
            </a:xfrm>
            <a:prstGeom prst="rect">
              <a:avLst/>
            </a:prstGeom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C2EADFEE-0623-DE48-98CF-D6B1E80C2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9367661">
              <a:off x="2876677" y="5221937"/>
              <a:ext cx="203676" cy="123753"/>
            </a:xfrm>
            <a:prstGeom prst="rect">
              <a:avLst/>
            </a:prstGeom>
          </p:spPr>
        </p:pic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6FA06553-D4E8-A743-AE75-D08B212E7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185246" y="5344120"/>
              <a:ext cx="144327" cy="159407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4CFF803-4FC3-954A-8B3C-66EFCC45B716}"/>
                </a:ext>
              </a:extLst>
            </p:cNvPr>
            <p:cNvSpPr txBox="1"/>
            <p:nvPr/>
          </p:nvSpPr>
          <p:spPr>
            <a:xfrm rot="5400000">
              <a:off x="5087895" y="4501894"/>
              <a:ext cx="256410" cy="275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…</a:t>
              </a:r>
              <a:endParaRPr kumimoji="1" lang="ko-Kore-KR" altLang="en-US"/>
            </a:p>
          </p:txBody>
        </p:sp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B054D600-5087-F642-8153-C78B35D8A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5400000">
              <a:off x="5171668" y="5697680"/>
              <a:ext cx="144327" cy="159406"/>
            </a:xfrm>
            <a:prstGeom prst="rect">
              <a:avLst/>
            </a:prstGeom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3592B7F0-E3EE-484F-A103-9BE262E7E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5176910" y="4979841"/>
              <a:ext cx="144327" cy="159406"/>
            </a:xfrm>
            <a:prstGeom prst="rect">
              <a:avLst/>
            </a:prstGeom>
          </p:spPr>
        </p:pic>
        <p:cxnSp>
          <p:nvCxnSpPr>
            <p:cNvPr id="119" name="직선 연결선[R] 81">
              <a:extLst>
                <a:ext uri="{FF2B5EF4-FFF2-40B4-BE49-F238E27FC236}">
                  <a16:creationId xmlns:a16="http://schemas.microsoft.com/office/drawing/2014/main" id="{7D78B45C-9054-184D-ACA0-AC3CDCCABD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5123" y="2757307"/>
              <a:ext cx="208056" cy="105375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82">
              <a:extLst>
                <a:ext uri="{FF2B5EF4-FFF2-40B4-BE49-F238E27FC236}">
                  <a16:creationId xmlns:a16="http://schemas.microsoft.com/office/drawing/2014/main" id="{D384944F-EF57-8748-B009-E30BDB0E72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0425" y="2748080"/>
              <a:ext cx="123526" cy="515345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83">
              <a:extLst>
                <a:ext uri="{FF2B5EF4-FFF2-40B4-BE49-F238E27FC236}">
                  <a16:creationId xmlns:a16="http://schemas.microsoft.com/office/drawing/2014/main" id="{A0DC8BA3-442A-0C40-8057-29F255B7A2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8311" y="2757307"/>
              <a:ext cx="223324" cy="2499274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84">
              <a:extLst>
                <a:ext uri="{FF2B5EF4-FFF2-40B4-BE49-F238E27FC236}">
                  <a16:creationId xmlns:a16="http://schemas.microsoft.com/office/drawing/2014/main" id="{320F0BA7-EEE4-1A47-B298-2F6B68D34553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3732792" y="3294250"/>
              <a:ext cx="267111" cy="1285179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85">
              <a:extLst>
                <a:ext uri="{FF2B5EF4-FFF2-40B4-BE49-F238E27FC236}">
                  <a16:creationId xmlns:a16="http://schemas.microsoft.com/office/drawing/2014/main" id="{FDAA4FBD-15C8-D74C-91A2-213C08C69192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3735123" y="2844779"/>
              <a:ext cx="264780" cy="173465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86">
              <a:extLst>
                <a:ext uri="{FF2B5EF4-FFF2-40B4-BE49-F238E27FC236}">
                  <a16:creationId xmlns:a16="http://schemas.microsoft.com/office/drawing/2014/main" id="{8FCF56C4-DDE8-5E4D-B38E-80907609F25D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 flipV="1">
              <a:off x="4644652" y="2326273"/>
              <a:ext cx="120102" cy="2103044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87">
              <a:extLst>
                <a:ext uri="{FF2B5EF4-FFF2-40B4-BE49-F238E27FC236}">
                  <a16:creationId xmlns:a16="http://schemas.microsoft.com/office/drawing/2014/main" id="{B574DA2A-0F0C-FA41-9364-8CA9AA372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3051" y="2757307"/>
              <a:ext cx="242726" cy="1700883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88">
              <a:extLst>
                <a:ext uri="{FF2B5EF4-FFF2-40B4-BE49-F238E27FC236}">
                  <a16:creationId xmlns:a16="http://schemas.microsoft.com/office/drawing/2014/main" id="{2C80044B-28D6-814C-92DE-D88B68F43297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4552636" y="2579864"/>
              <a:ext cx="221708" cy="112427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9129F4EB-47B9-3F41-BD4E-125A65889F37}"/>
              </a:ext>
            </a:extLst>
          </p:cNvPr>
          <p:cNvSpPr txBox="1"/>
          <p:nvPr/>
        </p:nvSpPr>
        <p:spPr>
          <a:xfrm>
            <a:off x="473528" y="5151840"/>
            <a:ext cx="11244943" cy="1025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실험 내용을 더 자세히 설명해 보겠습니다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동물이 사각형을 보면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가장 </a:t>
            </a:r>
            <a:r>
              <a:rPr kumimoji="1"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앞단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(1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층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있는 뉴런들은 사각형의 가장 간단한 패턴에 반응합니다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층에 있는 뉴런들은 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층에 있는 뉴런들을 활용해 좀 더 복잡한 특징을 인식합니다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층에 있는 뉴런도 같은 방식으로 동작합니다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궁극적으로는 사각형을 인식해 해당 신호를 뇌로 전달합니다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동물의 신경망은 이러한 방식으로 사각형이라는 복잡한 사물을 인지할 수 있습니다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2466ACA-051E-7742-9AD9-551AAE24CA1B}"/>
              </a:ext>
            </a:extLst>
          </p:cNvPr>
          <p:cNvSpPr txBox="1"/>
          <p:nvPr/>
        </p:nvSpPr>
        <p:spPr>
          <a:xfrm>
            <a:off x="459976" y="2803236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네모 모양 사물을 </a:t>
            </a:r>
            <a:endParaRPr kumimoji="1"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kumimoji="1"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인식해보자</a:t>
            </a:r>
            <a:r>
              <a:rPr kumimoji="1"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9" name="오른쪽 화살표 128"/>
          <p:cNvSpPr/>
          <p:nvPr/>
        </p:nvSpPr>
        <p:spPr>
          <a:xfrm>
            <a:off x="2386691" y="2203666"/>
            <a:ext cx="417917" cy="1643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391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18759" y="438659"/>
            <a:ext cx="19399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인공 신경망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D3EA5A9-9DF4-43C5-B864-F9886D7411F5}"/>
              </a:ext>
            </a:extLst>
          </p:cNvPr>
          <p:cNvSpPr txBox="1"/>
          <p:nvPr/>
        </p:nvSpPr>
        <p:spPr>
          <a:xfrm>
            <a:off x="3227287" y="232368"/>
            <a:ext cx="8445954" cy="1025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Convolution Neural Network(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이하 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CNN)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동물의 시각 신경망과 유사한 점이 많습니다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우리는 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CNN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활용해 이미지 내 우리가 찾고자 하는 객체가 있는지 없는지를 알려주는 분류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(Classification) 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알고리즘을 만들 것입니다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742F4C65-8F60-7246-A456-91CCBDF84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38" y="2631724"/>
            <a:ext cx="10156921" cy="298212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10E4929-9160-AC4D-A232-DA8BDA00D3FB}"/>
              </a:ext>
            </a:extLst>
          </p:cNvPr>
          <p:cNvSpPr txBox="1"/>
          <p:nvPr/>
        </p:nvSpPr>
        <p:spPr>
          <a:xfrm>
            <a:off x="4504478" y="5777602"/>
            <a:ext cx="3183040" cy="3407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en-US" altLang="ko-Kore-KR" sz="16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Convolutional Neural Network</a:t>
            </a:r>
            <a:endParaRPr kumimoji="1" lang="ko-Kore-KR" altLang="en-US" sz="16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220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35351" y="4858979"/>
            <a:ext cx="10501172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장에서는 코드를 직접 작성해보며 인공 신경망 모델을 학습시키고 배포하는 과정까지 모두 진행해보도록 하겠습니다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655" name="그림 654" descr="냉장고, 표지판, 시계이(가) 표시된 사진&#10;&#10;자동 생성된 설명">
            <a:extLst>
              <a:ext uri="{FF2B5EF4-FFF2-40B4-BE49-F238E27FC236}">
                <a16:creationId xmlns:a16="http://schemas.microsoft.com/office/drawing/2014/main" id="{9F21F515-424C-1844-BC8F-274693006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3" y="1354041"/>
            <a:ext cx="5400000" cy="2359021"/>
          </a:xfrm>
          <a:prstGeom prst="rect">
            <a:avLst/>
          </a:prstGeom>
        </p:spPr>
      </p:pic>
      <p:pic>
        <p:nvPicPr>
          <p:cNvPr id="656" name="그림 655" descr="고양이, 시계, 셔츠, 표지판이(가) 표시된 사진&#10;&#10;자동 생성된 설명">
            <a:extLst>
              <a:ext uri="{FF2B5EF4-FFF2-40B4-BE49-F238E27FC236}">
                <a16:creationId xmlns:a16="http://schemas.microsoft.com/office/drawing/2014/main" id="{BA38C1AA-BC3A-124F-A56B-D75928C05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649" y="2110269"/>
            <a:ext cx="5400000" cy="2319276"/>
          </a:xfrm>
          <a:prstGeom prst="rect">
            <a:avLst/>
          </a:prstGeom>
        </p:spPr>
      </p:pic>
      <p:pic>
        <p:nvPicPr>
          <p:cNvPr id="657" name="그림 656" descr="비행기, 시계이(가) 표시된 사진&#10;&#10;자동 생성된 설명">
            <a:extLst>
              <a:ext uri="{FF2B5EF4-FFF2-40B4-BE49-F238E27FC236}">
                <a16:creationId xmlns:a16="http://schemas.microsoft.com/office/drawing/2014/main" id="{992516CB-AEA0-4F4F-BA8E-2A364EAEB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7257" y="2749985"/>
            <a:ext cx="630542" cy="519921"/>
          </a:xfrm>
          <a:prstGeom prst="rect">
            <a:avLst/>
          </a:prstGeom>
        </p:spPr>
      </p:pic>
      <p:pic>
        <p:nvPicPr>
          <p:cNvPr id="658" name="그림 657" descr="비행기, 시계이(가) 표시된 사진&#10;&#10;자동 생성된 설명">
            <a:extLst>
              <a:ext uri="{FF2B5EF4-FFF2-40B4-BE49-F238E27FC236}">
                <a16:creationId xmlns:a16="http://schemas.microsoft.com/office/drawing/2014/main" id="{C3ADB487-A7EE-5C4F-BC1F-4949A4491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495" y="2842205"/>
            <a:ext cx="476434" cy="427701"/>
          </a:xfrm>
          <a:prstGeom prst="rect">
            <a:avLst/>
          </a:prstGeom>
        </p:spPr>
      </p:pic>
      <p:sp>
        <p:nvSpPr>
          <p:cNvPr id="659" name="TextBox 658">
            <a:extLst>
              <a:ext uri="{FF2B5EF4-FFF2-40B4-BE49-F238E27FC236}">
                <a16:creationId xmlns:a16="http://schemas.microsoft.com/office/drawing/2014/main" id="{E7D384A9-01C3-1C4A-816B-D9C2722342EA}"/>
              </a:ext>
            </a:extLst>
          </p:cNvPr>
          <p:cNvSpPr txBox="1"/>
          <p:nvPr/>
        </p:nvSpPr>
        <p:spPr>
          <a:xfrm>
            <a:off x="11529360" y="2886835"/>
            <a:ext cx="435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00" dirty="0">
                <a:solidFill>
                  <a:srgbClr val="3D4D6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배포</a:t>
            </a:r>
          </a:p>
        </p:txBody>
      </p:sp>
    </p:spTree>
    <p:extLst>
      <p:ext uri="{BB962C8B-B14F-4D97-AF65-F5344CB8AC3E}">
        <p14:creationId xmlns:p14="http://schemas.microsoft.com/office/powerpoint/2010/main" val="159018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4AFB5F4-5A3B-4822-ADA0-E8FEB820672E}"/>
              </a:ext>
            </a:extLst>
          </p:cNvPr>
          <p:cNvSpPr/>
          <p:nvPr/>
        </p:nvSpPr>
        <p:spPr>
          <a:xfrm>
            <a:off x="0" y="1276349"/>
            <a:ext cx="12192000" cy="4314825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227AA-C488-4A75-9B96-D6A0CF3A75B1}"/>
              </a:ext>
            </a:extLst>
          </p:cNvPr>
          <p:cNvSpPr txBox="1"/>
          <p:nvPr/>
        </p:nvSpPr>
        <p:spPr>
          <a:xfrm>
            <a:off x="2436057" y="3075057"/>
            <a:ext cx="7319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CNN</a:t>
            </a:r>
            <a:r>
              <a:rPr lang="ko-KR" altLang="en-US" sz="5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구성요소</a:t>
            </a:r>
            <a:r>
              <a:rPr lang="en-US" altLang="ko-KR" sz="5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①: Filter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130C49-4A3C-402C-947A-F3663C456EA2}"/>
              </a:ext>
            </a:extLst>
          </p:cNvPr>
          <p:cNvSpPr/>
          <p:nvPr/>
        </p:nvSpPr>
        <p:spPr>
          <a:xfrm>
            <a:off x="101536" y="1372134"/>
            <a:ext cx="3067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CNN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797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</TotalTime>
  <Words>1241</Words>
  <Application>Microsoft Macintosh PowerPoint</Application>
  <PresentationFormat>와이드스크린</PresentationFormat>
  <Paragraphs>220</Paragraphs>
  <Slides>26</Slides>
  <Notes>9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경기천년제목 Bold</vt:lpstr>
      <vt:lpstr>경기천년제목 Medium</vt:lpstr>
      <vt:lpstr>에스코어 드림 5 Medium</vt:lpstr>
      <vt:lpstr>Apple SD Gothic Neo</vt:lpstr>
      <vt:lpstr>S-Core Dream 5 Medium</vt:lpstr>
      <vt:lpstr>S-Core Dream 6 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Seongjung</dc:creator>
  <cp:lastModifiedBy>Microsoft Office User</cp:lastModifiedBy>
  <cp:revision>174</cp:revision>
  <dcterms:created xsi:type="dcterms:W3CDTF">2020-08-10T15:08:42Z</dcterms:created>
  <dcterms:modified xsi:type="dcterms:W3CDTF">2021-01-04T07:10:22Z</dcterms:modified>
</cp:coreProperties>
</file>